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69"/>
  </p:notesMasterIdLst>
  <p:handoutMasterIdLst>
    <p:handoutMasterId r:id="rId70"/>
  </p:handoutMasterIdLst>
  <p:sldIdLst>
    <p:sldId id="256" r:id="rId5"/>
    <p:sldId id="347" r:id="rId6"/>
    <p:sldId id="348" r:id="rId7"/>
    <p:sldId id="349" r:id="rId8"/>
    <p:sldId id="350" r:id="rId9"/>
    <p:sldId id="351" r:id="rId10"/>
    <p:sldId id="376" r:id="rId11"/>
    <p:sldId id="377" r:id="rId12"/>
    <p:sldId id="378" r:id="rId13"/>
    <p:sldId id="356" r:id="rId14"/>
    <p:sldId id="357" r:id="rId15"/>
    <p:sldId id="358" r:id="rId16"/>
    <p:sldId id="379" r:id="rId17"/>
    <p:sldId id="375" r:id="rId18"/>
    <p:sldId id="359" r:id="rId19"/>
    <p:sldId id="365" r:id="rId20"/>
    <p:sldId id="366" r:id="rId21"/>
    <p:sldId id="367" r:id="rId22"/>
    <p:sldId id="364" r:id="rId23"/>
    <p:sldId id="369" r:id="rId24"/>
    <p:sldId id="404" r:id="rId25"/>
    <p:sldId id="405" r:id="rId26"/>
    <p:sldId id="370" r:id="rId27"/>
    <p:sldId id="371" r:id="rId28"/>
    <p:sldId id="373" r:id="rId29"/>
    <p:sldId id="374" r:id="rId30"/>
    <p:sldId id="414" r:id="rId31"/>
    <p:sldId id="415" r:id="rId32"/>
    <p:sldId id="416" r:id="rId33"/>
    <p:sldId id="417" r:id="rId34"/>
    <p:sldId id="400" r:id="rId35"/>
    <p:sldId id="397" r:id="rId36"/>
    <p:sldId id="409" r:id="rId37"/>
    <p:sldId id="399" r:id="rId38"/>
    <p:sldId id="410" r:id="rId39"/>
    <p:sldId id="382" r:id="rId40"/>
    <p:sldId id="383" r:id="rId41"/>
    <p:sldId id="408" r:id="rId42"/>
    <p:sldId id="412" r:id="rId43"/>
    <p:sldId id="413" r:id="rId44"/>
    <p:sldId id="418" r:id="rId45"/>
    <p:sldId id="420" r:id="rId46"/>
    <p:sldId id="423" r:id="rId47"/>
    <p:sldId id="424" r:id="rId48"/>
    <p:sldId id="421" r:id="rId49"/>
    <p:sldId id="426" r:id="rId50"/>
    <p:sldId id="425" r:id="rId51"/>
    <p:sldId id="427" r:id="rId52"/>
    <p:sldId id="442" r:id="rId53"/>
    <p:sldId id="428" r:id="rId54"/>
    <p:sldId id="431" r:id="rId55"/>
    <p:sldId id="429" r:id="rId56"/>
    <p:sldId id="430" r:id="rId57"/>
    <p:sldId id="432" r:id="rId58"/>
    <p:sldId id="433" r:id="rId59"/>
    <p:sldId id="435" r:id="rId60"/>
    <p:sldId id="434" r:id="rId61"/>
    <p:sldId id="436" r:id="rId62"/>
    <p:sldId id="437" r:id="rId63"/>
    <p:sldId id="438" r:id="rId64"/>
    <p:sldId id="439" r:id="rId65"/>
    <p:sldId id="440" r:id="rId66"/>
    <p:sldId id="441" r:id="rId67"/>
    <p:sldId id="396" r:id="rId68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52" y="108"/>
      </p:cViewPr>
      <p:guideLst>
        <p:guide orient="horz" pos="162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6A07-A8E5-49B1-AF07-1679A98A3D41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58821-D0FC-41FC-937E-9B55FBE889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1491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8A17F8F-E55B-46EF-8931-D3D2997A21F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1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2A0A0-62FE-4AC3-BAB9-13D31DC4D678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066E-2876-4326-8DCE-B627464C03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5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11444-D257-4962-A17D-88F6EC726EE8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67D080-4B6F-4809-805E-9CB55DEEA2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894883-E770-4013-BAC8-00AC54099614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33A68-FC5D-4886-B89F-6C0270402E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4114800"/>
            <a:ext cx="2362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3873103"/>
            <a:ext cx="9144000" cy="12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8144-A704-4227-ADBD-7E9A1ACCFE86}" type="datetimeFigureOut">
              <a:rPr lang="en-US" smtClean="0"/>
              <a:t>6/15/2022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95613" y="4858941"/>
            <a:ext cx="403225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100393" y="4786313"/>
            <a:ext cx="967408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2000" b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E57AD-1AA8-40A9-8551-6D5877284C4C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AAD42-6451-4917-96F2-92ABC6291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2995613" y="4858941"/>
            <a:ext cx="4032250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685214" y="4786313"/>
            <a:ext cx="382587" cy="273844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03F8D-CAC5-487A-AE37-EBD0D9D70C3C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36CA4F-3CEA-48AD-9853-EFEEDFB79B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155AB3-B019-41F3-9C85-123EC61B63A2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1383F-F779-4E99-895D-7C92CEC3C7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1701A-4D2C-431B-8FA1-61C3441AAEB9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B27AC-5E87-423F-9E8E-C3AF0771E0DF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99485-1D6C-46E4-B0F6-43527582D7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6516B5-1FD0-4074-8B46-37B55C5E181D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4114800"/>
            <a:ext cx="23622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3873103"/>
            <a:ext cx="9144000" cy="12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6F79CE-76CD-4D35-B7AB-A160E991B2FF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5EC554-EE6C-4C63-9219-FBC2DAB3EA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525647-EC7B-4CFA-8DA4-2B2C2368860D}" type="datetime1">
              <a:rPr lang="en-US" smtClean="0"/>
              <a:pPr>
                <a:defRPr/>
              </a:pPr>
              <a:t>6/15/2022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730302-7587-4923-A4B9-168291C7406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971550" y="4731544"/>
            <a:ext cx="8199438" cy="54769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70.emf"/><Relationship Id="rId4" Type="http://schemas.openxmlformats.org/officeDocument/2006/relationships/oleObject" Target="../embeddings/oleObject9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74.wmf"/><Relationship Id="rId4" Type="http://schemas.openxmlformats.org/officeDocument/2006/relationships/oleObject" Target="../embeddings/oleObject10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image" Target="../media/image97.emf"/><Relationship Id="rId7" Type="http://schemas.openxmlformats.org/officeDocument/2006/relationships/image" Target="../media/image101.emf"/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emf"/><Relationship Id="rId5" Type="http://schemas.openxmlformats.org/officeDocument/2006/relationships/image" Target="../media/image99.emf"/><Relationship Id="rId10" Type="http://schemas.openxmlformats.org/officeDocument/2006/relationships/image" Target="../media/image104.emf"/><Relationship Id="rId4" Type="http://schemas.openxmlformats.org/officeDocument/2006/relationships/image" Target="../media/image98.emf"/><Relationship Id="rId9" Type="http://schemas.openxmlformats.org/officeDocument/2006/relationships/image" Target="../media/image10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audio" Target="../media/audio4.wav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3350"/>
            <a:ext cx="7772400" cy="1102519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dirty="0" smtClean="0">
                <a:latin typeface="Garamond" pitchFamily="18" charset="0"/>
              </a:rPr>
              <a:t>Electrical Circuits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4800600" y="2628900"/>
            <a:ext cx="3057128" cy="517494"/>
          </a:xfrm>
        </p:spPr>
        <p:txBody>
          <a:bodyPr>
            <a:normAutofit fontScale="77500" lnSpcReduction="20000"/>
          </a:bodyPr>
          <a:lstStyle/>
          <a:p>
            <a:pPr rtl="0">
              <a:lnSpc>
                <a:spcPct val="100000"/>
              </a:lnSpc>
            </a:pPr>
            <a:r>
              <a:rPr lang="en-US" sz="4400" b="1" dirty="0" smtClean="0">
                <a:solidFill>
                  <a:srgbClr val="C00000"/>
                </a:solidFill>
              </a:rPr>
              <a:t> </a:t>
            </a:r>
            <a:r>
              <a:rPr lang="en-US" sz="4400" b="1" dirty="0">
                <a:solidFill>
                  <a:srgbClr val="C00000"/>
                </a:solidFill>
              </a:rPr>
              <a:t>AC </a:t>
            </a:r>
            <a:r>
              <a:rPr lang="en-US" sz="4400" b="1" dirty="0" smtClean="0">
                <a:solidFill>
                  <a:srgbClr val="C00000"/>
                </a:solidFill>
              </a:rPr>
              <a:t>Circuits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A7066E-2876-4326-8DCE-B627464C03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10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65262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Attributes of Periodic Waveforms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04" y="465517"/>
            <a:ext cx="861829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Periodic waveforms (i.e., waveforms that repeat at regular intervals),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regardless </a:t>
            </a:r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of their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wave shape</a:t>
            </a:r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, may be described by a group of attributes such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as: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Frequency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Period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US" sz="2000" b="1" dirty="0" smtClean="0">
                <a:solidFill>
                  <a:srgbClr val="006600"/>
                </a:solidFill>
                <a:latin typeface="Garamond" pitchFamily="18" charset="0"/>
              </a:rPr>
              <a:t>Peak value</a:t>
            </a:r>
            <a:r>
              <a:rPr lang="en-US" sz="2000" b="1" dirty="0" smtClean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Average Value </a:t>
            </a:r>
            <a:r>
              <a:rPr lang="en-US" sz="2000" b="1" dirty="0" smtClean="0">
                <a:solidFill>
                  <a:schemeClr val="tx1"/>
                </a:solidFill>
                <a:latin typeface="Garamond" pitchFamily="18" charset="0"/>
              </a:rPr>
              <a:t>and RMS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85950"/>
            <a:ext cx="1525354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>
                <a:latin typeface="Garamond" pitchFamily="18" charset="0"/>
              </a:rPr>
              <a:t>Frequency</a:t>
            </a:r>
            <a:r>
              <a:rPr lang="en-US" sz="2200" b="1" dirty="0" smtClean="0">
                <a:latin typeface="Garamond" pitchFamily="18" charset="0"/>
              </a:rPr>
              <a:t>:</a:t>
            </a:r>
            <a:endParaRPr lang="en-US" sz="2200" b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2368" y="1885950"/>
            <a:ext cx="707063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The number of cycles per second of a waveform is defined 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9350"/>
            <a:ext cx="8854015" cy="14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3943350"/>
            <a:ext cx="8849710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Frequency </a:t>
            </a:r>
            <a:r>
              <a:rPr lang="en-US" b="1" dirty="0">
                <a:latin typeface="Garamond" pitchFamily="18" charset="0"/>
              </a:rPr>
              <a:t>is denoted by the </a:t>
            </a:r>
            <a:r>
              <a:rPr lang="en-US" b="1" dirty="0" smtClean="0">
                <a:latin typeface="Garamond" pitchFamily="18" charset="0"/>
              </a:rPr>
              <a:t>lower-case </a:t>
            </a:r>
            <a:r>
              <a:rPr lang="en-US" b="1" dirty="0">
                <a:latin typeface="Garamond" pitchFamily="18" charset="0"/>
              </a:rPr>
              <a:t>letter </a:t>
            </a:r>
            <a:r>
              <a:rPr lang="en-US" b="1" dirty="0" smtClean="0"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aramond" pitchFamily="18" charset="0"/>
              </a:rPr>
              <a:t>f</a:t>
            </a:r>
            <a:r>
              <a:rPr lang="en-US" b="1" dirty="0">
                <a:solidFill>
                  <a:srgbClr val="FF0000"/>
                </a:solidFill>
                <a:latin typeface="Garamond" pitchFamily="18" charset="0"/>
              </a:rPr>
              <a:t>.</a:t>
            </a:r>
            <a:r>
              <a:rPr lang="en-US" b="1" dirty="0">
                <a:latin typeface="Garamond" pitchFamily="18" charset="0"/>
              </a:rPr>
              <a:t> </a:t>
            </a:r>
            <a:endParaRPr lang="en-US" b="1" dirty="0" smtClean="0"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In </a:t>
            </a:r>
            <a:r>
              <a:rPr lang="en-US" b="1" dirty="0">
                <a:latin typeface="Garamond" pitchFamily="18" charset="0"/>
              </a:rPr>
              <a:t>the SI system, its unit is the hertz (Hz, named in honor </a:t>
            </a:r>
            <a:r>
              <a:rPr lang="en-US" b="1" dirty="0" smtClean="0">
                <a:latin typeface="Garamond" pitchFamily="18" charset="0"/>
              </a:rPr>
              <a:t>of pioneer </a:t>
            </a:r>
            <a:r>
              <a:rPr lang="en-US" b="1" dirty="0">
                <a:latin typeface="Garamond" pitchFamily="18" charset="0"/>
              </a:rPr>
              <a:t>researcher Heinrich Hertz, 1857–1894). 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76750"/>
            <a:ext cx="330893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674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11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65262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Attributes of Periodic Waveforms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90550"/>
            <a:ext cx="2488310" cy="430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200" b="1" dirty="0" smtClean="0">
                <a:latin typeface="Garamond" pitchFamily="18" charset="0"/>
              </a:rPr>
              <a:t>Frequency Ranges:</a:t>
            </a:r>
            <a:endParaRPr lang="en-US" sz="2200" b="1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037" y="1134967"/>
            <a:ext cx="884971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The range of frequencies is </a:t>
            </a:r>
            <a:r>
              <a:rPr lang="en-US" sz="2000" b="1" dirty="0" smtClean="0">
                <a:latin typeface="Garamond" pitchFamily="18" charset="0"/>
              </a:rPr>
              <a:t>huge. 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Power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line frequencies</a:t>
            </a:r>
            <a:r>
              <a:rPr lang="en-US" sz="2000" b="1" dirty="0">
                <a:latin typeface="Garamond" pitchFamily="18" charset="0"/>
              </a:rPr>
              <a:t>, for example</a:t>
            </a:r>
            <a:r>
              <a:rPr lang="en-US" sz="2000" b="1" dirty="0" smtClean="0">
                <a:latin typeface="Garamond" pitchFamily="18" charset="0"/>
              </a:rPr>
              <a:t>, are </a:t>
            </a:r>
            <a:r>
              <a:rPr lang="en-US" sz="2000" b="1" dirty="0">
                <a:latin typeface="Garamond" pitchFamily="18" charset="0"/>
              </a:rPr>
              <a:t>60 Hz in </a:t>
            </a:r>
            <a:r>
              <a:rPr lang="en-US" sz="2000" b="1" dirty="0" smtClean="0">
                <a:latin typeface="Garamond" pitchFamily="18" charset="0"/>
              </a:rPr>
              <a:t>North America </a:t>
            </a:r>
            <a:r>
              <a:rPr lang="en-US" sz="2000" b="1" dirty="0">
                <a:latin typeface="Garamond" pitchFamily="18" charset="0"/>
              </a:rPr>
              <a:t>and 50 Hz in many other parts of the world</a:t>
            </a:r>
            <a:r>
              <a:rPr lang="en-US" sz="2000" b="1" dirty="0" smtClean="0">
                <a:latin typeface="Garamond" pitchFamily="18" charset="0"/>
              </a:rPr>
              <a:t>.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Audible sound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frequencies </a:t>
            </a:r>
            <a:r>
              <a:rPr lang="en-US" sz="2000" b="1" dirty="0">
                <a:latin typeface="Garamond" pitchFamily="18" charset="0"/>
              </a:rPr>
              <a:t>range from about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20 Hz to about 20 kHz</a:t>
            </a:r>
            <a:r>
              <a:rPr lang="en-US" sz="2000" b="1" dirty="0">
                <a:latin typeface="Garamond" pitchFamily="18" charset="0"/>
              </a:rPr>
              <a:t>. </a:t>
            </a:r>
            <a:endParaRPr lang="en-US" sz="2000" b="1" dirty="0" smtClean="0">
              <a:latin typeface="Garamond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latin typeface="Garamond" pitchFamily="18" charset="0"/>
              </a:rPr>
              <a:t>The </a:t>
            </a:r>
            <a:r>
              <a:rPr lang="en-US" sz="2000" b="1" dirty="0">
                <a:latin typeface="Garamond" pitchFamily="18" charset="0"/>
              </a:rPr>
              <a:t>standard </a:t>
            </a: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AM radio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band </a:t>
            </a:r>
            <a:r>
              <a:rPr lang="en-US" sz="2000" b="1" dirty="0">
                <a:latin typeface="Garamond" pitchFamily="18" charset="0"/>
              </a:rPr>
              <a:t>occupies from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550 kHz to 1.6 </a:t>
            </a: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MHz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latin typeface="Garamond" pitchFamily="18" charset="0"/>
              </a:rPr>
              <a:t>The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FM band </a:t>
            </a:r>
            <a:r>
              <a:rPr lang="en-US" sz="2000" b="1" dirty="0">
                <a:latin typeface="Garamond" pitchFamily="18" charset="0"/>
              </a:rPr>
              <a:t>extends </a:t>
            </a:r>
            <a:r>
              <a:rPr lang="en-US" sz="2000" b="1" dirty="0" smtClean="0">
                <a:latin typeface="Garamond" pitchFamily="18" charset="0"/>
              </a:rPr>
              <a:t>from </a:t>
            </a: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88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MHz to 108 </a:t>
            </a:r>
            <a:r>
              <a:rPr lang="en-US" sz="2000" b="1" dirty="0" err="1">
                <a:solidFill>
                  <a:srgbClr val="0000FF"/>
                </a:solidFill>
                <a:latin typeface="Garamond" pitchFamily="18" charset="0"/>
              </a:rPr>
              <a:t>MHz</a:t>
            </a:r>
            <a:r>
              <a:rPr lang="en-US" sz="2000" b="1" dirty="0" err="1">
                <a:latin typeface="Garamond" pitchFamily="18" charset="0"/>
              </a:rPr>
              <a:t>.</a:t>
            </a:r>
            <a:r>
              <a:rPr lang="en-US" sz="2000" b="1" dirty="0">
                <a:latin typeface="Garamond" pitchFamily="18" charset="0"/>
              </a:rPr>
              <a:t> </a:t>
            </a:r>
            <a:endParaRPr lang="en-US" sz="2000" b="1" dirty="0" smtClean="0">
              <a:latin typeface="Garamond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0000FF"/>
                </a:solidFill>
                <a:latin typeface="Garamond" pitchFamily="18" charset="0"/>
              </a:rPr>
              <a:t>TV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transmissions occupy </a:t>
            </a:r>
            <a:r>
              <a:rPr lang="en-US" sz="2000" b="1" dirty="0">
                <a:latin typeface="Garamond" pitchFamily="18" charset="0"/>
              </a:rPr>
              <a:t>several bands in the </a:t>
            </a:r>
            <a:r>
              <a:rPr lang="en-US" sz="2000" b="1" dirty="0" smtClean="0">
                <a:latin typeface="Garamond" pitchFamily="18" charset="0"/>
              </a:rPr>
              <a:t>54-MHz to </a:t>
            </a:r>
            <a:r>
              <a:rPr lang="en-US" sz="2000" b="1" dirty="0">
                <a:latin typeface="Garamond" pitchFamily="18" charset="0"/>
              </a:rPr>
              <a:t>890-MHz range. </a:t>
            </a:r>
            <a:endParaRPr lang="en-US" sz="2000" b="1" dirty="0" smtClean="0">
              <a:latin typeface="Garamond" pitchFamily="18" charset="0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2000" b="1" dirty="0" smtClean="0">
                <a:latin typeface="Garamond" pitchFamily="18" charset="0"/>
              </a:rPr>
              <a:t>Above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300 GHz </a:t>
            </a:r>
            <a:r>
              <a:rPr lang="en-US" sz="2000" b="1" dirty="0">
                <a:latin typeface="Garamond" pitchFamily="18" charset="0"/>
              </a:rPr>
              <a:t>are optical and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X-ray frequencies</a:t>
            </a:r>
            <a:r>
              <a:rPr lang="en-US" sz="2000" b="1" dirty="0">
                <a:latin typeface="Garamond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1184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12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4" y="65262"/>
            <a:ext cx="705678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Attributes of Periodic Waveforms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66750"/>
            <a:ext cx="140352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latin typeface="Garamond" pitchFamily="18" charset="0"/>
              </a:rPr>
              <a:t>Period: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504950"/>
            <a:ext cx="37338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It is </a:t>
            </a:r>
            <a:r>
              <a:rPr lang="en-US" sz="2000" b="1" dirty="0">
                <a:latin typeface="Garamond" pitchFamily="18" charset="0"/>
              </a:rPr>
              <a:t>the inverse of frequency.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3" r="13695" b="33063"/>
          <a:stretch>
            <a:fillRect/>
          </a:stretch>
        </p:blipFill>
        <p:spPr bwMode="auto">
          <a:xfrm>
            <a:off x="6248400" y="1200150"/>
            <a:ext cx="27445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742950"/>
            <a:ext cx="73303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/>
            <a:r>
              <a:rPr lang="en-US" sz="2000" b="1" dirty="0">
                <a:latin typeface="Garamond" pitchFamily="18" charset="0"/>
              </a:rPr>
              <a:t>T</a:t>
            </a:r>
            <a:r>
              <a:rPr lang="en-US" sz="2000" b="1" dirty="0" smtClean="0">
                <a:latin typeface="Garamond" pitchFamily="18" charset="0"/>
              </a:rPr>
              <a:t>he </a:t>
            </a:r>
            <a:r>
              <a:rPr lang="en-US" sz="2000" b="1" dirty="0">
                <a:latin typeface="Garamond" pitchFamily="18" charset="0"/>
              </a:rPr>
              <a:t>period, T, of a waveform, is the </a:t>
            </a:r>
            <a:r>
              <a:rPr lang="en-US" sz="2000" b="1" dirty="0">
                <a:solidFill>
                  <a:srgbClr val="0000FF"/>
                </a:solidFill>
                <a:latin typeface="Garamond" pitchFamily="18" charset="0"/>
              </a:rPr>
              <a:t>duration of one cycle</a:t>
            </a:r>
            <a:r>
              <a:rPr lang="en-US" sz="2000" b="1" dirty="0">
                <a:latin typeface="Garamond" pitchFamily="18" charset="0"/>
              </a:rPr>
              <a:t>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7" t="11128" r="11728"/>
          <a:stretch>
            <a:fillRect/>
          </a:stretch>
        </p:blipFill>
        <p:spPr bwMode="auto">
          <a:xfrm>
            <a:off x="4267200" y="1352550"/>
            <a:ext cx="1752600" cy="60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266950"/>
            <a:ext cx="5105400" cy="163121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The period of a waveform can be measured between any two </a:t>
            </a:r>
            <a:r>
              <a:rPr lang="en-US" sz="2000" b="1" dirty="0" smtClean="0">
                <a:latin typeface="Garamond" pitchFamily="18" charset="0"/>
              </a:rPr>
              <a:t>corresponding </a:t>
            </a:r>
            <a:r>
              <a:rPr lang="en-US" sz="2000" b="1" dirty="0">
                <a:latin typeface="Garamond" pitchFamily="18" charset="0"/>
              </a:rPr>
              <a:t>points </a:t>
            </a:r>
            <a:r>
              <a:rPr lang="en-US" sz="2000" b="1" dirty="0" smtClean="0">
                <a:latin typeface="Garamond" pitchFamily="18" charset="0"/>
              </a:rPr>
              <a:t> (Often </a:t>
            </a:r>
            <a:r>
              <a:rPr lang="en-US" sz="2000" b="1" dirty="0">
                <a:latin typeface="Garamond" pitchFamily="18" charset="0"/>
              </a:rPr>
              <a:t>it is measured between zero </a:t>
            </a:r>
            <a:r>
              <a:rPr lang="en-US" sz="2000" b="1" dirty="0" smtClean="0">
                <a:latin typeface="Garamond" pitchFamily="18" charset="0"/>
              </a:rPr>
              <a:t>points because </a:t>
            </a:r>
            <a:r>
              <a:rPr lang="en-US" sz="2000" b="1" dirty="0">
                <a:latin typeface="Garamond" pitchFamily="18" charset="0"/>
              </a:rPr>
              <a:t>they are easy to establish on an oscilloscope </a:t>
            </a:r>
            <a:r>
              <a:rPr lang="en-US" sz="2000" b="1" dirty="0" smtClean="0">
                <a:latin typeface="Garamond" pitchFamily="18" charset="0"/>
              </a:rPr>
              <a:t>trace).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r="6329" b="35888"/>
          <a:stretch>
            <a:fillRect/>
          </a:stretch>
        </p:blipFill>
        <p:spPr bwMode="auto">
          <a:xfrm>
            <a:off x="5334000" y="2495550"/>
            <a:ext cx="3657600" cy="145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4758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>
                <a:latin typeface="Garamond" pitchFamily="18" charset="0"/>
              </a:rPr>
              <a:pPr>
                <a:defRPr/>
              </a:pPr>
              <a:t>13</a:t>
            </a:fld>
            <a:endParaRPr lang="en-US" sz="3600" b="1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Garamond" pitchFamily="18" charset="0"/>
              </a:rPr>
              <a:t>Relationship between </a:t>
            </a:r>
            <a:r>
              <a:rPr lang="el-GR" sz="2400" dirty="0">
                <a:latin typeface="Garamond" pitchFamily="18" charset="0"/>
              </a:rPr>
              <a:t>ω</a:t>
            </a:r>
            <a:r>
              <a:rPr lang="en-US" sz="2400" dirty="0">
                <a:latin typeface="Garamond" pitchFamily="18" charset="0"/>
              </a:rPr>
              <a:t>, T, and f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573528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>
                <a:latin typeface="Garamond" pitchFamily="18" charset="0"/>
              </a:rPr>
              <a:t>Earlier you learned that one cycle of sine wave may be represented as </a:t>
            </a:r>
            <a:r>
              <a:rPr lang="en-US" sz="2000" dirty="0" smtClean="0">
                <a:latin typeface="Garamond" pitchFamily="18" charset="0"/>
              </a:rPr>
              <a:t>either: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8"/>
          <a:stretch>
            <a:fillRect/>
          </a:stretch>
        </p:blipFill>
        <p:spPr bwMode="auto">
          <a:xfrm>
            <a:off x="1331640" y="1047750"/>
            <a:ext cx="2096492" cy="35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018" y="1038532"/>
            <a:ext cx="1145130" cy="32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755" y="1409496"/>
            <a:ext cx="2759089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dirty="0">
                <a:latin typeface="Garamond" pitchFamily="18" charset="0"/>
              </a:rPr>
              <a:t>Substituting these </a:t>
            </a:r>
            <a:r>
              <a:rPr lang="en-US" sz="2000" dirty="0" smtClean="0">
                <a:latin typeface="Garamond" pitchFamily="18" charset="0"/>
              </a:rPr>
              <a:t>into: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563" y="1409496"/>
            <a:ext cx="1418859" cy="38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90" y="1957830"/>
            <a:ext cx="2282408" cy="48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2452687"/>
            <a:ext cx="2089863" cy="5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59" y="3070572"/>
            <a:ext cx="2048403" cy="3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3486150"/>
            <a:ext cx="662473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Sinusoidal Voltages and Currents as Functions of </a:t>
            </a:r>
            <a:r>
              <a:rPr lang="en-US" sz="2000" b="1" dirty="0" smtClean="0">
                <a:latin typeface="Garamond" pitchFamily="18" charset="0"/>
              </a:rPr>
              <a:t>Time: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019550"/>
            <a:ext cx="2144345" cy="3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14109" r="6174" b="29452"/>
          <a:stretch>
            <a:fillRect/>
          </a:stretch>
        </p:blipFill>
        <p:spPr bwMode="auto">
          <a:xfrm>
            <a:off x="1752600" y="4019550"/>
            <a:ext cx="2209800" cy="42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1090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14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65262"/>
            <a:ext cx="4248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Instantaneous Value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04" y="484242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As </a:t>
            </a:r>
            <a:r>
              <a:rPr lang="en-US" sz="2000" b="1" dirty="0">
                <a:latin typeface="Garamond" pitchFamily="18" charset="0"/>
              </a:rPr>
              <a:t>the coil voltage changes from instant to instant. The </a:t>
            </a:r>
            <a:r>
              <a:rPr lang="en-US" sz="2000" b="1" dirty="0" smtClean="0">
                <a:latin typeface="Garamond" pitchFamily="18" charset="0"/>
              </a:rPr>
              <a:t>value of </a:t>
            </a:r>
            <a:r>
              <a:rPr lang="en-US" sz="2000" b="1" dirty="0">
                <a:latin typeface="Garamond" pitchFamily="18" charset="0"/>
              </a:rPr>
              <a:t>voltage at any point on the waveform is referred to as its </a:t>
            </a:r>
            <a:r>
              <a:rPr lang="en-US" sz="2000" b="1" dirty="0">
                <a:solidFill>
                  <a:srgbClr val="FF0000"/>
                </a:solidFill>
                <a:latin typeface="Garamond" pitchFamily="18" charset="0"/>
              </a:rPr>
              <a:t>instantaneous value.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76350"/>
            <a:ext cx="3719513" cy="193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3846" b="15389"/>
          <a:stretch>
            <a:fillRect/>
          </a:stretch>
        </p:blipFill>
        <p:spPr bwMode="auto">
          <a:xfrm>
            <a:off x="4648200" y="1428750"/>
            <a:ext cx="408505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1904" y="3419581"/>
            <a:ext cx="478614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 </a:t>
            </a:r>
            <a:r>
              <a:rPr lang="en-US" sz="2000" b="1" dirty="0">
                <a:latin typeface="Garamond" pitchFamily="18" charset="0"/>
              </a:rPr>
              <a:t>voltage has a peak value of 40 </a:t>
            </a:r>
            <a:r>
              <a:rPr lang="en-US" sz="2000" b="1" dirty="0" smtClean="0">
                <a:latin typeface="Garamond" pitchFamily="18" charset="0"/>
              </a:rPr>
              <a:t>volts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 cycle </a:t>
            </a:r>
            <a:r>
              <a:rPr lang="en-US" sz="2000" b="1" dirty="0">
                <a:latin typeface="Garamond" pitchFamily="18" charset="0"/>
              </a:rPr>
              <a:t>time of 6 </a:t>
            </a:r>
            <a:r>
              <a:rPr lang="en-US" sz="2000" b="1" dirty="0" err="1">
                <a:latin typeface="Garamond" pitchFamily="18" charset="0"/>
              </a:rPr>
              <a:t>ms.</a:t>
            </a:r>
            <a:r>
              <a:rPr lang="en-US" sz="2000" b="1" dirty="0">
                <a:latin typeface="Garamond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3430876"/>
            <a:ext cx="3763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Garamond" pitchFamily="18" charset="0"/>
              </a:rPr>
              <a:t> at t </a:t>
            </a:r>
            <a:r>
              <a:rPr lang="en-US" b="1" dirty="0" smtClean="0">
                <a:latin typeface="Garamond" pitchFamily="18" charset="0"/>
              </a:rPr>
              <a:t>=  </a:t>
            </a:r>
            <a:r>
              <a:rPr lang="en-US" b="1" dirty="0">
                <a:latin typeface="Garamond" pitchFamily="18" charset="0"/>
              </a:rPr>
              <a:t>0 </a:t>
            </a:r>
            <a:r>
              <a:rPr lang="en-US" b="1" dirty="0" err="1">
                <a:latin typeface="Garamond" pitchFamily="18" charset="0"/>
              </a:rPr>
              <a:t>ms</a:t>
            </a:r>
            <a:r>
              <a:rPr lang="en-US" b="1" dirty="0">
                <a:latin typeface="Garamond" pitchFamily="18" charset="0"/>
              </a:rPr>
              <a:t>, the voltage is zero</a:t>
            </a:r>
            <a:r>
              <a:rPr lang="en-US" b="1" dirty="0" smtClean="0">
                <a:latin typeface="Garamond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>
                <a:latin typeface="Garamond" pitchFamily="18" charset="0"/>
              </a:rPr>
              <a:t> at </a:t>
            </a:r>
            <a:r>
              <a:rPr lang="en-US" b="1" dirty="0" smtClean="0">
                <a:latin typeface="Garamond" pitchFamily="18" charset="0"/>
              </a:rPr>
              <a:t>t=0.5 </a:t>
            </a:r>
            <a:r>
              <a:rPr lang="en-US" b="1" dirty="0" err="1">
                <a:latin typeface="Garamond" pitchFamily="18" charset="0"/>
              </a:rPr>
              <a:t>ms</a:t>
            </a:r>
            <a:r>
              <a:rPr lang="en-US" b="1" dirty="0">
                <a:latin typeface="Garamond" pitchFamily="18" charset="0"/>
              </a:rPr>
              <a:t>, the voltage is </a:t>
            </a:r>
            <a:r>
              <a:rPr lang="en-US" b="1" dirty="0" smtClean="0">
                <a:latin typeface="Garamond" pitchFamily="18" charset="0"/>
              </a:rPr>
              <a:t>20V.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48150"/>
            <a:ext cx="2144345" cy="3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8555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15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Attributes of Periodic Waveforms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590550"/>
            <a:ext cx="490038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 smtClean="0">
                <a:latin typeface="Garamond" pitchFamily="18" charset="0"/>
              </a:rPr>
              <a:t>Peak-Value, and Peak-to-Peak </a:t>
            </a:r>
            <a:r>
              <a:rPr lang="en-US" sz="2400" b="1" dirty="0">
                <a:latin typeface="Garamond" pitchFamily="18" charset="0"/>
              </a:rPr>
              <a:t>Value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3143250"/>
            <a:ext cx="305323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8600" y="3257550"/>
            <a:ext cx="537897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It is </a:t>
            </a:r>
            <a:r>
              <a:rPr lang="en-US" sz="2000" b="1" dirty="0" smtClean="0">
                <a:latin typeface="Garamond" pitchFamily="18" charset="0"/>
              </a:rPr>
              <a:t>measured </a:t>
            </a:r>
            <a:r>
              <a:rPr lang="en-US" sz="2000" b="1" dirty="0">
                <a:latin typeface="Garamond" pitchFamily="18" charset="0"/>
              </a:rPr>
              <a:t>between minimum and maximum peaks.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2628900"/>
            <a:ext cx="402388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latin typeface="Garamond" pitchFamily="18" charset="0"/>
              </a:rPr>
              <a:t>Peak-to-Peak </a:t>
            </a:r>
            <a:r>
              <a:rPr lang="en-US" sz="2400" b="1" dirty="0" smtClean="0">
                <a:latin typeface="Garamond" pitchFamily="18" charset="0"/>
              </a:rPr>
              <a:t>Value (</a:t>
            </a:r>
            <a:r>
              <a:rPr lang="en-US" sz="2400" b="1" dirty="0" err="1" smtClean="0">
                <a:latin typeface="Garamond" pitchFamily="18" charset="0"/>
              </a:rPr>
              <a:t>E</a:t>
            </a:r>
            <a:r>
              <a:rPr lang="en-US" sz="2000" b="1" dirty="0" err="1" smtClean="0">
                <a:latin typeface="Garamond" pitchFamily="18" charset="0"/>
              </a:rPr>
              <a:t>p</a:t>
            </a:r>
            <a:r>
              <a:rPr lang="en-US" sz="2000" b="1" dirty="0" smtClean="0">
                <a:latin typeface="Garamond" pitchFamily="18" charset="0"/>
              </a:rPr>
              <a:t>-p</a:t>
            </a:r>
            <a:r>
              <a:rPr lang="en-US" sz="2400" b="1" dirty="0" smtClean="0">
                <a:latin typeface="Garamond" pitchFamily="18" charset="0"/>
              </a:rPr>
              <a:t>):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1028700"/>
            <a:ext cx="148539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Peak Value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543050"/>
            <a:ext cx="5257800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The peak value of a voltage or current is its maximum value with respect </a:t>
            </a:r>
            <a:r>
              <a:rPr lang="en-US" sz="2000" b="1" dirty="0" smtClean="0">
                <a:latin typeface="Garamond" pitchFamily="18" charset="0"/>
              </a:rPr>
              <a:t>to zero</a:t>
            </a:r>
            <a:r>
              <a:rPr lang="en-US" sz="2000" b="1" dirty="0">
                <a:latin typeface="Garamond" pitchFamily="18" charset="0"/>
              </a:rPr>
              <a:t>.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066800"/>
            <a:ext cx="2968093" cy="149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7400" y="2495550"/>
            <a:ext cx="260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Peak </a:t>
            </a:r>
            <a:r>
              <a:rPr lang="en-US" b="1" dirty="0">
                <a:latin typeface="Garamond" pitchFamily="18" charset="0"/>
              </a:rPr>
              <a:t>voltage  </a:t>
            </a:r>
            <a:r>
              <a:rPr lang="en-US" b="1" dirty="0" smtClean="0">
                <a:latin typeface="Garamond" pitchFamily="18" charset="0"/>
              </a:rPr>
              <a:t>= E + </a:t>
            </a:r>
            <a:r>
              <a:rPr lang="en-US" b="1" dirty="0" err="1" smtClean="0">
                <a:latin typeface="Garamond" pitchFamily="18" charset="0"/>
              </a:rPr>
              <a:t>Em</a:t>
            </a:r>
            <a:r>
              <a:rPr lang="en-US" b="1" dirty="0" smtClean="0">
                <a:latin typeface="Garamond" pitchFamily="18" charset="0"/>
              </a:rPr>
              <a:t> 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217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16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0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Introduction to </a:t>
            </a:r>
            <a:r>
              <a:rPr lang="en-US" sz="2400" b="1" dirty="0" err="1">
                <a:latin typeface="Garamond" pitchFamily="18" charset="0"/>
              </a:rPr>
              <a:t>Phasors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14350"/>
            <a:ext cx="87849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latin typeface="Garamond" pitchFamily="18" charset="0"/>
              </a:rPr>
              <a:t>A </a:t>
            </a:r>
            <a:r>
              <a:rPr lang="en-US" sz="2200" b="1" dirty="0" err="1">
                <a:latin typeface="Garamond" pitchFamily="18" charset="0"/>
              </a:rPr>
              <a:t>phasor</a:t>
            </a:r>
            <a:r>
              <a:rPr lang="en-US" sz="2200" b="1" dirty="0">
                <a:latin typeface="Garamond" pitchFamily="18" charset="0"/>
              </a:rPr>
              <a:t> is a rotating line whose projection on a vertical axis can be used </a:t>
            </a:r>
            <a:r>
              <a:rPr lang="en-US" sz="2200" b="1" dirty="0" smtClean="0">
                <a:latin typeface="Garamond" pitchFamily="18" charset="0"/>
              </a:rPr>
              <a:t>to represent </a:t>
            </a:r>
            <a:r>
              <a:rPr lang="en-US" sz="2200" b="1" dirty="0" err="1">
                <a:latin typeface="Garamond" pitchFamily="18" charset="0"/>
              </a:rPr>
              <a:t>sinusoidally</a:t>
            </a:r>
            <a:r>
              <a:rPr lang="en-US" sz="2200" b="1" dirty="0">
                <a:latin typeface="Garamond" pitchFamily="18" charset="0"/>
              </a:rPr>
              <a:t> varying quantities.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55508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To get at the idea, consider the </a:t>
            </a:r>
            <a:r>
              <a:rPr lang="en-US" sz="2000" b="1" dirty="0" smtClean="0">
                <a:latin typeface="Garamond" pitchFamily="18" charset="0"/>
              </a:rPr>
              <a:t>red line </a:t>
            </a:r>
            <a:r>
              <a:rPr lang="en-US" sz="2000" b="1" dirty="0">
                <a:latin typeface="Garamond" pitchFamily="18" charset="0"/>
              </a:rPr>
              <a:t>of length </a:t>
            </a:r>
            <a:r>
              <a:rPr lang="en-US" sz="2000" b="1" dirty="0" err="1" smtClean="0">
                <a:latin typeface="Garamond" pitchFamily="18" charset="0"/>
              </a:rPr>
              <a:t>Vm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shown in Figure </a:t>
            </a:r>
            <a:r>
              <a:rPr lang="en-US" sz="2000" b="1" dirty="0" smtClean="0">
                <a:latin typeface="Garamond" pitchFamily="18" charset="0"/>
              </a:rPr>
              <a:t>: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56" y="173355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The vertical projection of this line (indicated in dotted red) is </a:t>
            </a:r>
            <a:r>
              <a:rPr lang="en-US" sz="2000" b="1" dirty="0" smtClean="0">
                <a:latin typeface="Garamond" pitchFamily="18" charset="0"/>
              </a:rPr>
              <a:t>:</a:t>
            </a:r>
            <a:endParaRPr lang="en-US" sz="2000" b="1" dirty="0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2381622"/>
            <a:ext cx="8784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 </a:t>
            </a:r>
            <a:r>
              <a:rPr lang="en-US" sz="2000" b="1" dirty="0" smtClean="0">
                <a:latin typeface="Garamond" pitchFamily="18" charset="0"/>
              </a:rPr>
              <a:t>By assuming  that the </a:t>
            </a:r>
            <a:r>
              <a:rPr lang="en-US" sz="2000" b="1" dirty="0" err="1">
                <a:latin typeface="Garamond" pitchFamily="18" charset="0"/>
              </a:rPr>
              <a:t>phasor</a:t>
            </a:r>
            <a:r>
              <a:rPr lang="en-US" sz="2000" b="1" dirty="0">
                <a:latin typeface="Garamond" pitchFamily="18" charset="0"/>
              </a:rPr>
              <a:t> rotates at angular velocity of </a:t>
            </a:r>
            <a:r>
              <a:rPr lang="el-GR" sz="2000" b="1" dirty="0" smtClean="0">
                <a:latin typeface="Garamond" pitchFamily="18" charset="0"/>
              </a:rPr>
              <a:t>ω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rad/s in the counterclockwise </a:t>
            </a:r>
            <a:r>
              <a:rPr lang="en-US" sz="2000" b="1" dirty="0" smtClean="0">
                <a:latin typeface="Garamond" pitchFamily="18" charset="0"/>
              </a:rPr>
              <a:t>direction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5" r="9502" b="17638"/>
          <a:stretch>
            <a:fillRect/>
          </a:stretch>
        </p:blipFill>
        <p:spPr bwMode="auto">
          <a:xfrm>
            <a:off x="5562600" y="2800350"/>
            <a:ext cx="3581400" cy="172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96" y="2737470"/>
            <a:ext cx="2144345" cy="395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" t="14109" r="6174" b="29452"/>
          <a:stretch>
            <a:fillRect/>
          </a:stretch>
        </p:blipFill>
        <p:spPr bwMode="auto">
          <a:xfrm>
            <a:off x="3473896" y="2127870"/>
            <a:ext cx="1752600" cy="33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643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17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Introduction to </a:t>
            </a:r>
            <a:r>
              <a:rPr lang="en-US" sz="2400" dirty="0" err="1"/>
              <a:t>Phasors</a:t>
            </a:r>
            <a:endParaRPr lang="en-US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41" y="407941"/>
            <a:ext cx="6912767" cy="4069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63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/>
              <a:pPr>
                <a:defRPr/>
              </a:pPr>
              <a:t>18</a:t>
            </a:fld>
            <a:endParaRPr lang="en-US" sz="3600" b="1" dirty="0"/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/>
              <a:t>Introduction to </a:t>
            </a:r>
            <a:r>
              <a:rPr lang="en-US" sz="2400" b="1" dirty="0" err="1"/>
              <a:t>Phasors</a:t>
            </a:r>
            <a:endParaRPr lang="en-US" sz="2400" b="1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4350"/>
            <a:ext cx="7492958" cy="353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7910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>
                <a:latin typeface="Garamond" pitchFamily="18" charset="0"/>
              </a:rPr>
              <a:pPr>
                <a:defRPr/>
              </a:pPr>
              <a:t>19</a:t>
            </a:fld>
            <a:endParaRPr lang="en-US" sz="3600" b="1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Voltages and Currents with Phase Shifts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66750"/>
            <a:ext cx="89916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200" b="1" dirty="0">
                <a:latin typeface="Garamond" pitchFamily="18" charset="0"/>
              </a:rPr>
              <a:t>If a sine wave does not pass through zero at t </a:t>
            </a:r>
            <a:r>
              <a:rPr lang="en-US" sz="2200" b="1" dirty="0" smtClean="0">
                <a:latin typeface="Garamond" pitchFamily="18" charset="0"/>
              </a:rPr>
              <a:t>=0 s, </a:t>
            </a:r>
            <a:r>
              <a:rPr lang="en-US" sz="2200" b="1" dirty="0">
                <a:latin typeface="Garamond" pitchFamily="18" charset="0"/>
              </a:rPr>
              <a:t>it </a:t>
            </a:r>
            <a:r>
              <a:rPr lang="en-US" sz="2200" b="1" dirty="0" smtClean="0">
                <a:latin typeface="Garamond" pitchFamily="18" charset="0"/>
              </a:rPr>
              <a:t>has a </a:t>
            </a:r>
            <a:r>
              <a:rPr lang="en-US" sz="2200" b="1" dirty="0">
                <a:latin typeface="Garamond" pitchFamily="18" charset="0"/>
              </a:rPr>
              <a:t>phase </a:t>
            </a:r>
            <a:r>
              <a:rPr lang="en-US" sz="2200" b="1" dirty="0" smtClean="0">
                <a:latin typeface="Garamond" pitchFamily="18" charset="0"/>
              </a:rPr>
              <a:t>shift.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b="1" dirty="0" smtClean="0">
                <a:latin typeface="Garamond" pitchFamily="18" charset="0"/>
              </a:rPr>
              <a:t>Waveforms </a:t>
            </a:r>
            <a:r>
              <a:rPr lang="en-US" sz="2200" b="1" dirty="0">
                <a:latin typeface="Garamond" pitchFamily="18" charset="0"/>
              </a:rPr>
              <a:t>may be shifted to the left or to the right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04950"/>
            <a:ext cx="2895600" cy="154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28950"/>
            <a:ext cx="2720280" cy="149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274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>
                <a:latin typeface="Garamond" pitchFamily="18" charset="0"/>
              </a:rPr>
              <a:pPr>
                <a:defRPr/>
              </a:pPr>
              <a:t>2</a:t>
            </a:fld>
            <a:endParaRPr lang="en-US" sz="3600" b="1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133350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AC </a:t>
            </a:r>
            <a:r>
              <a:rPr lang="en-US" sz="2000" b="1" dirty="0">
                <a:latin typeface="Garamond" pitchFamily="18" charset="0"/>
              </a:rPr>
              <a:t>Fundamentals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6200" y="666750"/>
            <a:ext cx="49530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/>
            <a:r>
              <a:rPr lang="en-US" sz="2400" b="1" dirty="0">
                <a:latin typeface="Garamond" pitchFamily="18" charset="0"/>
              </a:rPr>
              <a:t>Previously you learned that </a:t>
            </a:r>
            <a:r>
              <a:rPr lang="en-US" sz="2400" b="1" dirty="0" smtClean="0">
                <a:latin typeface="Garamond" pitchFamily="18" charset="0"/>
              </a:rPr>
              <a:t>DC </a:t>
            </a:r>
            <a:r>
              <a:rPr lang="en-US" sz="2400" b="1" dirty="0">
                <a:latin typeface="Garamond" pitchFamily="18" charset="0"/>
              </a:rPr>
              <a:t>sources have ﬁxed polarities and constant </a:t>
            </a:r>
            <a:r>
              <a:rPr lang="en-US" sz="2400" b="1" dirty="0" smtClean="0">
                <a:latin typeface="Garamond" pitchFamily="18" charset="0"/>
              </a:rPr>
              <a:t>magnitudes </a:t>
            </a:r>
            <a:r>
              <a:rPr lang="en-US" sz="2400" b="1" dirty="0">
                <a:latin typeface="Garamond" pitchFamily="18" charset="0"/>
              </a:rPr>
              <a:t>and thus produce currents with constant value and unchanging </a:t>
            </a:r>
            <a:r>
              <a:rPr lang="en-US" sz="2400" b="1" dirty="0" smtClean="0">
                <a:latin typeface="Garamond" pitchFamily="18" charset="0"/>
              </a:rPr>
              <a:t>direction</a:t>
            </a:r>
            <a:endParaRPr lang="en-US" sz="2400" b="1" dirty="0">
              <a:latin typeface="Garamond" pitchFamily="18" charset="0"/>
            </a:endParaRPr>
          </a:p>
        </p:txBody>
      </p:sp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42950"/>
            <a:ext cx="2362200" cy="107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3550"/>
            <a:ext cx="2667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86200" y="2724150"/>
            <a:ext cx="5006280" cy="230832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en-US" sz="2400" b="1" dirty="0">
                <a:latin typeface="Garamond" pitchFamily="18" charset="0"/>
              </a:rPr>
              <a:t>In  contrast, the  voltages  of  ac  </a:t>
            </a:r>
            <a:r>
              <a:rPr lang="en-US" sz="2400" b="1" dirty="0" smtClean="0">
                <a:latin typeface="Garamond" pitchFamily="18" charset="0"/>
              </a:rPr>
              <a:t>sources alternate </a:t>
            </a:r>
            <a:r>
              <a:rPr lang="en-US" sz="2400" b="1" dirty="0">
                <a:latin typeface="Garamond" pitchFamily="18" charset="0"/>
              </a:rPr>
              <a:t>in polarity and vary </a:t>
            </a:r>
            <a:r>
              <a:rPr lang="en-US" sz="2400" b="1" dirty="0" smtClean="0">
                <a:latin typeface="Garamond" pitchFamily="18" charset="0"/>
              </a:rPr>
              <a:t>in magnitude </a:t>
            </a:r>
            <a:r>
              <a:rPr lang="en-US" sz="2400" b="1" dirty="0">
                <a:latin typeface="Garamond" pitchFamily="18" charset="0"/>
              </a:rPr>
              <a:t>and thus produce currents that </a:t>
            </a:r>
            <a:r>
              <a:rPr lang="en-US" sz="2400" b="1" dirty="0" smtClean="0">
                <a:latin typeface="Garamond" pitchFamily="18" charset="0"/>
              </a:rPr>
              <a:t>vary in </a:t>
            </a:r>
            <a:r>
              <a:rPr lang="en-US" sz="2400" b="1" dirty="0">
                <a:latin typeface="Garamond" pitchFamily="18" charset="0"/>
              </a:rPr>
              <a:t>magnitude and alternate in direction.</a:t>
            </a:r>
          </a:p>
        </p:txBody>
      </p:sp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7550"/>
            <a:ext cx="3252654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0931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20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Garamond" pitchFamily="18" charset="0"/>
              </a:rPr>
              <a:t>Phasor</a:t>
            </a:r>
            <a:r>
              <a:rPr lang="en-US" sz="2400" b="1" dirty="0" smtClean="0">
                <a:latin typeface="Garamond" pitchFamily="18" charset="0"/>
              </a:rPr>
              <a:t> Difference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202" y="465516"/>
            <a:ext cx="883228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Phase difference refers to the angular displacement between different </a:t>
            </a:r>
            <a:r>
              <a:rPr lang="en-US" sz="2000" b="1" dirty="0" smtClean="0">
                <a:latin typeface="Garamond" pitchFamily="18" charset="0"/>
              </a:rPr>
              <a:t>waveforms </a:t>
            </a:r>
            <a:r>
              <a:rPr lang="en-US" sz="2000" b="1" dirty="0">
                <a:latin typeface="Garamond" pitchFamily="18" charset="0"/>
              </a:rPr>
              <a:t>of the same frequency.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9"/>
          <a:stretch>
            <a:fillRect/>
          </a:stretch>
        </p:blipFill>
        <p:spPr bwMode="auto">
          <a:xfrm>
            <a:off x="381000" y="1276350"/>
            <a:ext cx="7992887" cy="120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571750"/>
            <a:ext cx="8824493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The terms lead and lag can be understood in terms of </a:t>
            </a:r>
            <a:r>
              <a:rPr lang="en-US" sz="2000" b="1" dirty="0" err="1">
                <a:latin typeface="Garamond" pitchFamily="18" charset="0"/>
              </a:rPr>
              <a:t>phasors</a:t>
            </a:r>
            <a:r>
              <a:rPr lang="en-US" sz="2000" b="1" dirty="0">
                <a:latin typeface="Garamond" pitchFamily="18" charset="0"/>
              </a:rPr>
              <a:t>. If </a:t>
            </a:r>
            <a:r>
              <a:rPr lang="en-US" sz="2000" b="1" dirty="0" smtClean="0">
                <a:latin typeface="Garamond" pitchFamily="18" charset="0"/>
              </a:rPr>
              <a:t>you observe </a:t>
            </a:r>
            <a:r>
              <a:rPr lang="en-US" sz="2000" b="1" dirty="0" err="1">
                <a:latin typeface="Garamond" pitchFamily="18" charset="0"/>
              </a:rPr>
              <a:t>phasors</a:t>
            </a:r>
            <a:r>
              <a:rPr lang="en-US" sz="2000" b="1" dirty="0">
                <a:latin typeface="Garamond" pitchFamily="18" charset="0"/>
              </a:rPr>
              <a:t> rotating as in </a:t>
            </a:r>
            <a:r>
              <a:rPr lang="en-US" sz="2000" b="1" dirty="0" smtClean="0">
                <a:latin typeface="Garamond" pitchFamily="18" charset="0"/>
              </a:rPr>
              <a:t>Figure, </a:t>
            </a:r>
            <a:r>
              <a:rPr lang="en-US" sz="2000" b="1" dirty="0">
                <a:latin typeface="Garamond" pitchFamily="18" charset="0"/>
              </a:rPr>
              <a:t>the one that you see </a:t>
            </a:r>
            <a:r>
              <a:rPr lang="en-US" sz="2000" b="1" dirty="0" smtClean="0">
                <a:latin typeface="Garamond" pitchFamily="18" charset="0"/>
              </a:rPr>
              <a:t>passing first </a:t>
            </a:r>
            <a:r>
              <a:rPr lang="en-US" sz="2000" b="1" dirty="0">
                <a:latin typeface="Garamond" pitchFamily="18" charset="0"/>
              </a:rPr>
              <a:t>is leading and the other is lagging.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16516"/>
            <a:ext cx="54864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11434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3350"/>
            <a:ext cx="769620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9550"/>
            <a:ext cx="7391400" cy="7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23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AC Waveforms and Average Value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314" y="590550"/>
            <a:ext cx="88322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Since ac </a:t>
            </a:r>
            <a:r>
              <a:rPr lang="en-US" b="1" dirty="0">
                <a:latin typeface="Garamond" pitchFamily="18" charset="0"/>
              </a:rPr>
              <a:t>quantities </a:t>
            </a:r>
            <a:r>
              <a:rPr lang="en-US" b="1" dirty="0" smtClean="0">
                <a:latin typeface="Garamond" pitchFamily="18" charset="0"/>
              </a:rPr>
              <a:t>constantly change its value, we need one </a:t>
            </a:r>
            <a:r>
              <a:rPr lang="en-US" b="1" dirty="0">
                <a:latin typeface="Garamond" pitchFamily="18" charset="0"/>
              </a:rPr>
              <a:t>single numerical value that truly represents </a:t>
            </a:r>
            <a:r>
              <a:rPr lang="en-US" b="1" dirty="0" smtClean="0">
                <a:latin typeface="Garamond" pitchFamily="18" charset="0"/>
              </a:rPr>
              <a:t>a waveform </a:t>
            </a:r>
            <a:r>
              <a:rPr lang="en-US" b="1" dirty="0">
                <a:latin typeface="Garamond" pitchFamily="18" charset="0"/>
              </a:rPr>
              <a:t>over its complete cycle.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1276350"/>
            <a:ext cx="88120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To find the average of a set of marks for example, you add them, then divide by the number of items summed.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For </a:t>
            </a:r>
            <a:r>
              <a:rPr lang="en-US" b="1" dirty="0">
                <a:latin typeface="Garamond" pitchFamily="18" charset="0"/>
              </a:rPr>
              <a:t>waveforms, </a:t>
            </a:r>
            <a:r>
              <a:rPr lang="en-US" b="1" dirty="0" smtClean="0">
                <a:latin typeface="Garamond" pitchFamily="18" charset="0"/>
              </a:rPr>
              <a:t>the process </a:t>
            </a:r>
            <a:r>
              <a:rPr lang="en-US" b="1" dirty="0">
                <a:latin typeface="Garamond" pitchFamily="18" charset="0"/>
              </a:rPr>
              <a:t>is conceptually the same. </a:t>
            </a:r>
            <a:r>
              <a:rPr lang="en-US" b="1" dirty="0" smtClean="0">
                <a:latin typeface="Garamond" pitchFamily="18" charset="0"/>
              </a:rPr>
              <a:t> You </a:t>
            </a:r>
            <a:r>
              <a:rPr lang="en-US" b="1" dirty="0">
                <a:latin typeface="Garamond" pitchFamily="18" charset="0"/>
              </a:rPr>
              <a:t>can sum the instantaneous values over a full cycle, then divide by the </a:t>
            </a:r>
            <a:r>
              <a:rPr lang="en-US" b="1" dirty="0" smtClean="0">
                <a:latin typeface="Garamond" pitchFamily="18" charset="0"/>
              </a:rPr>
              <a:t> number </a:t>
            </a:r>
            <a:r>
              <a:rPr lang="en-US" b="1" dirty="0">
                <a:latin typeface="Garamond" pitchFamily="18" charset="0"/>
              </a:rPr>
              <a:t>of points used. </a:t>
            </a:r>
            <a:endParaRPr lang="en-US" b="1" dirty="0" smtClean="0"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The </a:t>
            </a:r>
            <a:r>
              <a:rPr lang="en-US" b="1" dirty="0">
                <a:latin typeface="Garamond" pitchFamily="18" charset="0"/>
              </a:rPr>
              <a:t>trouble with this approach is </a:t>
            </a:r>
            <a:r>
              <a:rPr lang="en-US" b="1" dirty="0" smtClean="0">
                <a:latin typeface="Garamond" pitchFamily="18" charset="0"/>
              </a:rPr>
              <a:t>that waveforms </a:t>
            </a:r>
            <a:r>
              <a:rPr lang="en-US" b="1" dirty="0">
                <a:latin typeface="Garamond" pitchFamily="18" charset="0"/>
              </a:rPr>
              <a:t>do not consist of discrete values.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2952750"/>
            <a:ext cx="5097934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Average in Terms of the Area Under a </a:t>
            </a:r>
            <a:r>
              <a:rPr lang="en-US" sz="2000" b="1" dirty="0" smtClean="0">
                <a:latin typeface="Garamond" pitchFamily="18" charset="0"/>
              </a:rPr>
              <a:t>Curve: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46" y="2800350"/>
            <a:ext cx="331350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8"/>
          <a:stretch>
            <a:fillRect/>
          </a:stretch>
        </p:blipFill>
        <p:spPr bwMode="auto">
          <a:xfrm>
            <a:off x="75708" y="3562350"/>
            <a:ext cx="3353292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81977"/>
            <a:ext cx="4292176" cy="28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05" y="4154517"/>
            <a:ext cx="4788012" cy="523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864165" y="3975906"/>
            <a:ext cx="142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Or use area  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4904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24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66750"/>
            <a:ext cx="8832286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To </a:t>
            </a:r>
            <a:r>
              <a:rPr lang="en-US" sz="2000" b="1" dirty="0">
                <a:latin typeface="Garamond" pitchFamily="18" charset="0"/>
              </a:rPr>
              <a:t>find the average value of a waveform</a:t>
            </a:r>
            <a:r>
              <a:rPr lang="en-US" sz="2000" b="1" dirty="0" smtClean="0">
                <a:latin typeface="Garamond" pitchFamily="18" charset="0"/>
              </a:rPr>
              <a:t>, divide </a:t>
            </a:r>
            <a:r>
              <a:rPr lang="en-US" sz="2000" b="1" dirty="0">
                <a:latin typeface="Garamond" pitchFamily="18" charset="0"/>
              </a:rPr>
              <a:t>the area under the waveform by the length of its base. </a:t>
            </a:r>
            <a:endParaRPr lang="en-US" sz="20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Areas </a:t>
            </a:r>
            <a:r>
              <a:rPr lang="en-US" sz="2000" b="1" dirty="0">
                <a:latin typeface="Garamond" pitchFamily="18" charset="0"/>
              </a:rPr>
              <a:t>above </a:t>
            </a:r>
            <a:r>
              <a:rPr lang="en-US" sz="2000" b="1" dirty="0" smtClean="0">
                <a:latin typeface="Garamond" pitchFamily="18" charset="0"/>
              </a:rPr>
              <a:t>the axis </a:t>
            </a:r>
            <a:r>
              <a:rPr lang="en-US" sz="2000" b="1" dirty="0">
                <a:latin typeface="Garamond" pitchFamily="18" charset="0"/>
              </a:rPr>
              <a:t>are counted as positive, while areas below the axis are counted as </a:t>
            </a:r>
            <a:r>
              <a:rPr lang="en-US" sz="2000" b="1" dirty="0" smtClean="0">
                <a:latin typeface="Garamond" pitchFamily="18" charset="0"/>
              </a:rPr>
              <a:t>negative</a:t>
            </a:r>
            <a:r>
              <a:rPr lang="en-US" sz="2000" b="1" dirty="0">
                <a:latin typeface="Garamond" pitchFamily="18" charset="0"/>
              </a:rPr>
              <a:t>. </a:t>
            </a:r>
            <a:endParaRPr lang="en-US" sz="2000" b="1" dirty="0" smtClean="0">
              <a:latin typeface="Garamond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This </a:t>
            </a:r>
            <a:r>
              <a:rPr lang="en-US" sz="2000" b="1" dirty="0">
                <a:latin typeface="Garamond" pitchFamily="18" charset="0"/>
              </a:rPr>
              <a:t>approach is valid regardless of </a:t>
            </a:r>
            <a:r>
              <a:rPr lang="en-US" sz="2000" b="1" dirty="0" smtClean="0">
                <a:latin typeface="Garamond" pitchFamily="18" charset="0"/>
              </a:rPr>
              <a:t>wave shape</a:t>
            </a:r>
            <a:r>
              <a:rPr lang="en-US" sz="2000" b="1" dirty="0">
                <a:latin typeface="Garamond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AC Waveforms and Average Value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571750"/>
            <a:ext cx="883228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Average values are also called </a:t>
            </a:r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dc values</a:t>
            </a:r>
            <a:r>
              <a:rPr lang="en-US" sz="2000" b="1" dirty="0">
                <a:latin typeface="Garamond" pitchFamily="18" charset="0"/>
              </a:rPr>
              <a:t>, because dc meters </a:t>
            </a:r>
            <a:r>
              <a:rPr lang="en-US" sz="2000" b="1" dirty="0" smtClean="0">
                <a:latin typeface="Garamond" pitchFamily="18" charset="0"/>
              </a:rPr>
              <a:t>indicate average </a:t>
            </a:r>
            <a:r>
              <a:rPr lang="en-US" sz="2000" b="1" dirty="0">
                <a:latin typeface="Garamond" pitchFamily="18" charset="0"/>
              </a:rPr>
              <a:t>values rather than instantaneous values.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3562350"/>
          <a:ext cx="2671762" cy="80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130040" imgH="482400" progId="Equation.3">
                  <p:embed/>
                </p:oleObj>
              </mc:Choice>
              <mc:Fallback>
                <p:oleObj name="Equation" r:id="rId4" imgW="1130040" imgH="482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562350"/>
                        <a:ext cx="2671762" cy="803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96495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2514600" y="57150"/>
            <a:ext cx="4876800" cy="51435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</a:rPr>
              <a:t>Root Mean Square (RMS) Value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 bwMode="auto">
          <a:xfrm>
            <a:off x="152400" y="685800"/>
            <a:ext cx="8839200" cy="7429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</a:rPr>
              <a:t>Most equipment that measure the amplitude of a sinusoidal signal displays the results as a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itchFamily="18" charset="0"/>
              </a:rPr>
              <a:t>root mean square value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aramond" pitchFamily="18" charset="0"/>
              </a:rPr>
              <a:t>.  This is signified by the unit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itchFamily="18" charset="0"/>
              </a:rPr>
              <a:t>Vac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itchFamily="18" charset="0"/>
              </a:rPr>
              <a:t> or V</a:t>
            </a:r>
            <a:r>
              <a:rPr kumimoji="0" lang="en-US" sz="2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itchFamily="18" charset="0"/>
              </a:rPr>
              <a:t>RMS.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2819400" y="1504950"/>
          <a:ext cx="321468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1358640" imgH="520560" progId="Equation.3">
                  <p:embed/>
                </p:oleObj>
              </mc:Choice>
              <mc:Fallback>
                <p:oleObj name="Equation" r:id="rId3" imgW="1358640" imgH="5205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04950"/>
                        <a:ext cx="3214688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228600" y="3409950"/>
          <a:ext cx="3124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1320480" imgH="520560" progId="Equation.3">
                  <p:embed/>
                </p:oleObj>
              </mc:Choice>
              <mc:Fallback>
                <p:oleObj name="Equation" r:id="rId5" imgW="1320480" imgH="520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09950"/>
                        <a:ext cx="3124200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791200" y="3409950"/>
          <a:ext cx="30337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7" imgW="1282680" imgH="520560" progId="Equation.3">
                  <p:embed/>
                </p:oleObj>
              </mc:Choice>
              <mc:Fallback>
                <p:oleObj name="Equation" r:id="rId7" imgW="1282680" imgH="520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09950"/>
                        <a:ext cx="30337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" y="2495550"/>
            <a:ext cx="8686800" cy="646331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RMS voltage and current are  used to calculate the average power associated with the voltage or current signal in one cycle.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419601" y="1885950"/>
          <a:ext cx="720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Equation" r:id="rId3" imgW="304560" imgH="444240" progId="Equation.3">
                  <p:embed/>
                </p:oleObj>
              </mc:Choice>
              <mc:Fallback>
                <p:oleObj name="Equation" r:id="rId3" imgW="304560" imgH="4442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1" y="1885950"/>
                        <a:ext cx="7207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2057400"/>
            <a:ext cx="217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Form Factor = </a:t>
            </a:r>
            <a:endParaRPr lang="en-US" sz="24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4343401" y="3019425"/>
          <a:ext cx="7207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5" imgW="304560" imgH="457200" progId="Equation.3">
                  <p:embed/>
                </p:oleObj>
              </mc:Choice>
              <mc:Fallback>
                <p:oleObj name="Equation" r:id="rId5" imgW="30456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1" y="3019425"/>
                        <a:ext cx="7207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362201" y="3143250"/>
            <a:ext cx="2108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Peak Factor = </a:t>
            </a:r>
            <a:endParaRPr lang="en-US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5805488" y="1885950"/>
          <a:ext cx="69056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Equation" r:id="rId7" imgW="291960" imgH="444240" progId="Equation.3">
                  <p:embed/>
                </p:oleObj>
              </mc:Choice>
              <mc:Fallback>
                <p:oleObj name="Equation" r:id="rId7" imgW="291960" imgH="444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1885950"/>
                        <a:ext cx="690562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5257800" y="211455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or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257800" y="325755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or</a:t>
            </a:r>
            <a:endParaRPr lang="en-US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5805488" y="3086100"/>
          <a:ext cx="690562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Equation" r:id="rId9" imgW="291960" imgH="457200" progId="Equation.3">
                  <p:embed/>
                </p:oleObj>
              </mc:Choice>
              <mc:Fallback>
                <p:oleObj name="Equation" r:id="rId9" imgW="291960" imgH="457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5488" y="3086100"/>
                        <a:ext cx="690562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04800" y="43815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lvl="1" indent="-452438" eaLnBrk="1" hangingPunct="1">
              <a:buFont typeface="Arial" pitchFamily="34" charset="0"/>
              <a:buChar char="•"/>
            </a:pPr>
            <a:r>
              <a:rPr lang="en-US" sz="2000" b="1" dirty="0" smtClean="0">
                <a:latin typeface="Garamond" pitchFamily="18" charset="0"/>
              </a:rPr>
              <a:t>AC ammeters and voltmeters are designed to read </a:t>
            </a:r>
            <a:r>
              <a:rPr lang="en-US" sz="2000" b="1" dirty="0" err="1" smtClean="0">
                <a:latin typeface="Garamond" pitchFamily="18" charset="0"/>
              </a:rPr>
              <a:t>rms</a:t>
            </a:r>
            <a:r>
              <a:rPr lang="en-US" sz="2000" b="1" dirty="0" smtClean="0">
                <a:latin typeface="Garamond" pitchFamily="18" charset="0"/>
              </a:rPr>
              <a:t> values.</a:t>
            </a:r>
          </a:p>
          <a:p>
            <a:pPr marL="452438" lvl="1" indent="-452438" eaLnBrk="1" hangingPunct="1">
              <a:buFont typeface="Arial" pitchFamily="34" charset="0"/>
              <a:buChar char="•"/>
            </a:pPr>
            <a:r>
              <a:rPr lang="en-US" sz="2000" b="1" dirty="0" smtClean="0">
                <a:latin typeface="Garamond" pitchFamily="18" charset="0"/>
              </a:rPr>
              <a:t>Many of the equations that will be used have the same form as their DC counterparts.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71800" y="133350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ysClr val="windowText" lastClr="000000"/>
                </a:solidFill>
                <a:latin typeface="Garamond" pitchFamily="18" charset="0"/>
              </a:rPr>
              <a:t>Calculate Form Factor  to the sources</a:t>
            </a:r>
            <a:endParaRPr lang="en-I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85"/>
          <a:stretch>
            <a:fillRect/>
          </a:stretch>
        </p:blipFill>
        <p:spPr bwMode="auto">
          <a:xfrm>
            <a:off x="6248400" y="666750"/>
            <a:ext cx="2590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514350"/>
            <a:ext cx="24860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61950"/>
            <a:ext cx="2581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b="1" smtClean="0">
                <a:latin typeface="Garamond" pitchFamily="18" charset="0"/>
              </a:rPr>
              <a:pPr>
                <a:defRPr/>
              </a:pPr>
              <a:t>3</a:t>
            </a:fld>
            <a:endParaRPr lang="en-US" sz="3600" b="1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5470" y="65262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Garamond" pitchFamily="18" charset="0"/>
              </a:rPr>
              <a:t>AC </a:t>
            </a:r>
            <a:r>
              <a:rPr lang="en-US" sz="2400" b="1" dirty="0">
                <a:latin typeface="Garamond" pitchFamily="18" charset="0"/>
              </a:rPr>
              <a:t>Fundamentals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590550"/>
            <a:ext cx="8690689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 algn="just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Sinusoidal </a:t>
            </a:r>
            <a:r>
              <a:rPr lang="en-US" sz="2000" b="1" dirty="0">
                <a:latin typeface="Garamond" pitchFamily="18" charset="0"/>
              </a:rPr>
              <a:t>ac </a:t>
            </a:r>
            <a:r>
              <a:rPr lang="en-US" sz="2000" b="1" dirty="0" smtClean="0">
                <a:latin typeface="Garamond" pitchFamily="18" charset="0"/>
              </a:rPr>
              <a:t>Voltage</a:t>
            </a:r>
          </a:p>
          <a:p>
            <a:pPr marL="344488" indent="-344488" algn="just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One complete variation is referred to as a cycle.</a:t>
            </a:r>
          </a:p>
          <a:p>
            <a:pPr marL="344488" indent="-344488" algn="just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Starting  at  zero, the  voltage increases  to  a  positive  peak  amplitude, decreases  to  zero, changes  polarity, increases to a negative peak amplitude, then returns again to zero.</a:t>
            </a:r>
          </a:p>
          <a:p>
            <a:pPr marL="344488" indent="-344488" algn="just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Since the waveform repeats itself at regular intervals, it is called a periodic signal.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32004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52750"/>
            <a:ext cx="881518" cy="127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733800" y="2952750"/>
            <a:ext cx="3505200" cy="1477328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4488" indent="-344488" algn="just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Symbol for an ac Voltage Source</a:t>
            </a:r>
          </a:p>
          <a:p>
            <a:pPr marL="344488" indent="-344488" algn="just">
              <a:buFont typeface="Wingdings" pitchFamily="2" charset="2"/>
              <a:buChar char="Ø"/>
            </a:pPr>
            <a:r>
              <a:rPr lang="en-US" b="1" dirty="0" smtClean="0">
                <a:latin typeface="Garamond" pitchFamily="18" charset="0"/>
              </a:rPr>
              <a:t>Lowercase letter e is used to indicate that the voltage varies with time.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44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209550"/>
            <a:ext cx="28384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66675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latin typeface="Garamond" pitchFamily="18" charset="0"/>
              </a:rPr>
              <a:t>The current is a maximum when the voltage across the resistor  is maximum.</a:t>
            </a: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latin typeface="Garamond" pitchFamily="18" charset="0"/>
              </a:rPr>
              <a:t>For a sinusoidal applied voltage, the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current</a:t>
            </a:r>
            <a:r>
              <a:rPr lang="en-US" b="1" dirty="0" smtClean="0">
                <a:latin typeface="Garamond" pitchFamily="18" charset="0"/>
              </a:rPr>
              <a:t> in an inductor always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in phase </a:t>
            </a:r>
            <a:r>
              <a:rPr lang="en-US" b="1" dirty="0" smtClean="0">
                <a:latin typeface="Garamond" pitchFamily="18" charset="0"/>
              </a:rPr>
              <a:t>with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the voltage across the resistor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.</a:t>
            </a: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Resistive  Impedance (Z) =  R</a:t>
            </a:r>
          </a:p>
        </p:txBody>
      </p:sp>
      <p:pic>
        <p:nvPicPr>
          <p:cNvPr id="86018" name="Picture 2" descr="https://i.ytimg.com/vi/A_tNf7fAqEI/hqdefault.jpg"/>
          <p:cNvPicPr>
            <a:picLocks noChangeAspect="1" noChangeArrowheads="1"/>
          </p:cNvPicPr>
          <p:nvPr/>
        </p:nvPicPr>
        <p:blipFill>
          <a:blip r:embed="rId2"/>
          <a:srcRect t="15555" b="17778"/>
          <a:stretch>
            <a:fillRect/>
          </a:stretch>
        </p:blipFill>
        <p:spPr bwMode="auto">
          <a:xfrm>
            <a:off x="2286000" y="2190750"/>
            <a:ext cx="4953000" cy="24765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33350"/>
            <a:ext cx="51816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Resistors in an AC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6" descr="3307a"/>
          <p:cNvPicPr>
            <a:picLocks noChangeAspect="1" noChangeArrowheads="1"/>
          </p:cNvPicPr>
          <p:nvPr/>
        </p:nvPicPr>
        <p:blipFill>
          <a:blip r:embed="rId2" cstate="print"/>
          <a:srcRect t="19965" b="7305"/>
          <a:stretch>
            <a:fillRect/>
          </a:stretch>
        </p:blipFill>
        <p:spPr bwMode="auto">
          <a:xfrm>
            <a:off x="6172200" y="895350"/>
            <a:ext cx="2971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590550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latin typeface="Garamond" pitchFamily="18" charset="0"/>
              </a:rPr>
              <a:t>The current is a maximum when the voltage across the inductor is zero.</a:t>
            </a: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The current</a:t>
            </a:r>
            <a:r>
              <a:rPr lang="en-US" b="1" dirty="0" smtClean="0">
                <a:latin typeface="Garamond" pitchFamily="18" charset="0"/>
              </a:rPr>
              <a:t> in an inductor always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lags</a:t>
            </a:r>
            <a:r>
              <a:rPr lang="en-US" b="1" dirty="0" smtClean="0">
                <a:latin typeface="Garamond" pitchFamily="18" charset="0"/>
              </a:rPr>
              <a:t> behind the voltage across the inductor by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90° (</a:t>
            </a:r>
            <a:r>
              <a:rPr lang="en-US" b="1" i="1" dirty="0" smtClean="0">
                <a:solidFill>
                  <a:srgbClr val="0000FF"/>
                </a:solidFill>
                <a:latin typeface="Garamond" pitchFamily="18" charset="0"/>
                <a:cs typeface="Arial" charset="0"/>
              </a:rPr>
              <a:t>π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/2).</a:t>
            </a: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latin typeface="Garamond" pitchFamily="18" charset="0"/>
              </a:rPr>
              <a:t>The factor is the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inductive reactance </a:t>
            </a:r>
            <a:r>
              <a:rPr lang="en-US" b="1" dirty="0" smtClean="0">
                <a:latin typeface="Garamond" pitchFamily="18" charset="0"/>
              </a:rPr>
              <a:t>and is given by: </a:t>
            </a: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			X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 = 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ωL</a:t>
            </a:r>
            <a:endParaRPr lang="en-US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0" t="3071" r="30942" b="32439"/>
          <a:stretch>
            <a:fillRect/>
          </a:stretch>
        </p:blipFill>
        <p:spPr bwMode="auto">
          <a:xfrm>
            <a:off x="6553200" y="3028950"/>
            <a:ext cx="2133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2343150"/>
            <a:ext cx="6194234" cy="6463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itchFamily="18" charset="0"/>
              </a:rPr>
              <a:t>The </a:t>
            </a:r>
            <a:r>
              <a:rPr lang="en-IN" b="1" dirty="0" smtClean="0">
                <a:solidFill>
                  <a:srgbClr val="0000FF"/>
                </a:solidFill>
                <a:latin typeface="Garamond" pitchFamily="18" charset="0"/>
              </a:rPr>
              <a:t>impedance Z</a:t>
            </a:r>
            <a:r>
              <a:rPr lang="en-IN" b="1" dirty="0" smtClean="0">
                <a:latin typeface="Garamond" pitchFamily="18" charset="0"/>
              </a:rPr>
              <a:t> of a circuit is the ratio of the </a:t>
            </a:r>
            <a:r>
              <a:rPr lang="en-IN" b="1" dirty="0" err="1" smtClean="0">
                <a:solidFill>
                  <a:srgbClr val="0000FF"/>
                </a:solidFill>
                <a:latin typeface="Garamond" pitchFamily="18" charset="0"/>
              </a:rPr>
              <a:t>phasor</a:t>
            </a:r>
            <a:r>
              <a:rPr lang="en-IN" b="1" dirty="0" smtClean="0">
                <a:solidFill>
                  <a:srgbClr val="0000FF"/>
                </a:solidFill>
                <a:latin typeface="Garamond" pitchFamily="18" charset="0"/>
              </a:rPr>
              <a:t> voltage V </a:t>
            </a:r>
            <a:r>
              <a:rPr lang="en-IN" b="1" dirty="0" smtClean="0">
                <a:latin typeface="Garamond" pitchFamily="18" charset="0"/>
              </a:rPr>
              <a:t>to the </a:t>
            </a:r>
            <a:r>
              <a:rPr lang="en-IN" b="1" dirty="0" err="1" smtClean="0">
                <a:solidFill>
                  <a:srgbClr val="0000FF"/>
                </a:solidFill>
                <a:latin typeface="Garamond" pitchFamily="18" charset="0"/>
              </a:rPr>
              <a:t>phasor</a:t>
            </a:r>
            <a:r>
              <a:rPr lang="en-IN" b="1" dirty="0" smtClean="0">
                <a:solidFill>
                  <a:srgbClr val="0000FF"/>
                </a:solidFill>
                <a:latin typeface="Garamond" pitchFamily="18" charset="0"/>
              </a:rPr>
              <a:t> current I</a:t>
            </a:r>
            <a:r>
              <a:rPr lang="en-IN" b="1" dirty="0" smtClean="0">
                <a:latin typeface="Garamond" pitchFamily="18" charset="0"/>
              </a:rPr>
              <a:t>, measured in ohms (Ω).</a:t>
            </a:r>
            <a:endParaRPr lang="en-IN" b="1" dirty="0">
              <a:latin typeface="Garamon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638550"/>
            <a:ext cx="6019800" cy="6463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itchFamily="18" charset="0"/>
              </a:rPr>
              <a:t>The </a:t>
            </a:r>
            <a:r>
              <a:rPr lang="en-IN" b="1" dirty="0" smtClean="0">
                <a:solidFill>
                  <a:srgbClr val="0000FF"/>
                </a:solidFill>
                <a:latin typeface="Garamond" pitchFamily="18" charset="0"/>
              </a:rPr>
              <a:t>admittance Y</a:t>
            </a:r>
            <a:r>
              <a:rPr lang="en-IN" b="1" dirty="0" smtClean="0">
                <a:latin typeface="Garamond" pitchFamily="18" charset="0"/>
              </a:rPr>
              <a:t> is the reciprocal of impedance, measured in </a:t>
            </a:r>
            <a:r>
              <a:rPr lang="en-IN" b="1" dirty="0" err="1" smtClean="0">
                <a:solidFill>
                  <a:srgbClr val="0000FF"/>
                </a:solidFill>
                <a:latin typeface="Garamond" pitchFamily="18" charset="0"/>
              </a:rPr>
              <a:t>siemens</a:t>
            </a:r>
            <a:r>
              <a:rPr lang="en-IN" b="1" dirty="0" smtClean="0">
                <a:solidFill>
                  <a:srgbClr val="0000FF"/>
                </a:solidFill>
                <a:latin typeface="Garamond" pitchFamily="18" charset="0"/>
              </a:rPr>
              <a:t> (S).</a:t>
            </a:r>
            <a:endParaRPr lang="en-IN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3181350"/>
            <a:ext cx="4381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Inductive Impedance (Z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) =  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jX</a:t>
            </a:r>
            <a:r>
              <a:rPr lang="en-US" b="1" baseline="-25000" dirty="0" err="1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 = 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j 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ωL</a:t>
            </a:r>
            <a:endParaRPr lang="en-US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4324350"/>
            <a:ext cx="5436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Inductive Admittance (Y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) = 1/Z =  1/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jX</a:t>
            </a:r>
            <a:r>
              <a:rPr lang="en-US" b="1" baseline="-25000" dirty="0" err="1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 = -j/X</a:t>
            </a:r>
            <a:r>
              <a:rPr lang="en-US" b="1" baseline="-25000" dirty="0" smtClean="0">
                <a:solidFill>
                  <a:srgbClr val="0000FF"/>
                </a:solidFill>
                <a:latin typeface="Garamond" pitchFamily="18" charset="0"/>
              </a:rPr>
              <a:t>L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133350"/>
            <a:ext cx="51816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Inductors in an AC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799" y="438150"/>
            <a:ext cx="70762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3310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9032"/>
          <a:stretch>
            <a:fillRect/>
          </a:stretch>
        </p:blipFill>
        <p:spPr>
          <a:xfrm>
            <a:off x="5486401" y="133350"/>
            <a:ext cx="3375025" cy="3009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028699"/>
            <a:ext cx="4800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 eaLnBrk="1" hangingPunct="1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The current reaches its maximum value one quarter of a cycle sooner than the voltage reaches its maximum value.</a:t>
            </a:r>
          </a:p>
          <a:p>
            <a:pPr marL="0" indent="0" algn="just" eaLnBrk="1" hangingPunct="1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The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current leads the voltage by 90</a:t>
            </a:r>
            <a:r>
              <a:rPr lang="en-US" b="1" baseline="30000" dirty="0" smtClean="0">
                <a:solidFill>
                  <a:srgbClr val="0000FF"/>
                </a:solidFill>
                <a:latin typeface="Garamond" pitchFamily="18" charset="0"/>
              </a:rPr>
              <a:t>o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>
                <a:latin typeface="Garamond" pitchFamily="18" charset="0"/>
              </a:rPr>
              <a:t>The impeding effect of a capacitor on the current in an AC circuit is called the 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capacitive reactance</a:t>
            </a:r>
            <a:r>
              <a:rPr lang="en-US" b="1" dirty="0" smtClean="0">
                <a:latin typeface="Garamond" pitchFamily="18" charset="0"/>
              </a:rPr>
              <a:t> and is given by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5439"/>
              </p:ext>
            </p:extLst>
          </p:nvPr>
        </p:nvGraphicFramePr>
        <p:xfrm>
          <a:off x="381000" y="3105150"/>
          <a:ext cx="4572000" cy="575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tion" r:id="rId4" imgW="2577960" imgH="431640" progId="">
                  <p:embed/>
                </p:oleObj>
              </mc:Choice>
              <mc:Fallback>
                <p:oleObj name="Equation" r:id="rId4" imgW="2577960" imgH="4316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05150"/>
                        <a:ext cx="4572000" cy="5750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600" y="3714750"/>
            <a:ext cx="49443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Capacitive Impedance (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Zc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) = -j 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Xc</a:t>
            </a:r>
            <a:endParaRPr lang="en-US" b="1" dirty="0" smtClean="0">
              <a:solidFill>
                <a:srgbClr val="0000FF"/>
              </a:solidFill>
              <a:latin typeface="Garamond" pitchFamily="18" charset="0"/>
            </a:endParaRPr>
          </a:p>
          <a:p>
            <a:pPr marL="265113" indent="-265113" algn="just" eaLnBrk="1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Capacitive Admittance (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Zc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)=1/ (-j 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Xc</a:t>
            </a:r>
            <a:r>
              <a:rPr lang="en-US" b="1" dirty="0" smtClean="0">
                <a:solidFill>
                  <a:srgbClr val="0000FF"/>
                </a:solidFill>
                <a:latin typeface="Garamond" pitchFamily="18" charset="0"/>
              </a:rPr>
              <a:t>) = j/</a:t>
            </a:r>
            <a:r>
              <a:rPr lang="en-US" b="1" dirty="0" err="1" smtClean="0">
                <a:solidFill>
                  <a:srgbClr val="0000FF"/>
                </a:solidFill>
                <a:latin typeface="Garamond" pitchFamily="18" charset="0"/>
              </a:rPr>
              <a:t>Xc</a:t>
            </a:r>
            <a:endParaRPr lang="en-US" b="1" dirty="0" smtClean="0">
              <a:solidFill>
                <a:srgbClr val="0000FF"/>
              </a:solidFill>
              <a:latin typeface="Garamond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33"/>
          <a:stretch>
            <a:fillRect/>
          </a:stretch>
        </p:blipFill>
        <p:spPr bwMode="auto">
          <a:xfrm>
            <a:off x="6400800" y="3028950"/>
            <a:ext cx="1905000" cy="17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33350"/>
            <a:ext cx="5181600" cy="4953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Capacitors in an AC Circuit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61950"/>
            <a:ext cx="823685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71450"/>
            <a:ext cx="7315200" cy="5715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Memory Aid for AC Elements</a:t>
            </a:r>
          </a:p>
        </p:txBody>
      </p:sp>
      <p:sp>
        <p:nvSpPr>
          <p:cNvPr id="824329" name="Text Box 9"/>
          <p:cNvSpPr txBox="1">
            <a:spLocks noChangeArrowheads="1"/>
          </p:cNvSpPr>
          <p:nvPr/>
        </p:nvSpPr>
        <p:spPr bwMode="auto">
          <a:xfrm>
            <a:off x="304800" y="1047750"/>
            <a:ext cx="4114800" cy="9233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Garamond" pitchFamily="18" charset="0"/>
              </a:rPr>
              <a:t>An old, but very effective, way to remember the phase differences for inductors and capacitors is :</a:t>
            </a:r>
          </a:p>
        </p:txBody>
      </p:sp>
      <p:sp>
        <p:nvSpPr>
          <p:cNvPr id="824330" name="Text Box 10"/>
          <p:cNvSpPr txBox="1">
            <a:spLocks noChangeArrowheads="1"/>
          </p:cNvSpPr>
          <p:nvPr/>
        </p:nvSpPr>
        <p:spPr bwMode="auto">
          <a:xfrm>
            <a:off x="533400" y="2266950"/>
            <a:ext cx="3962400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“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 I” the “</a:t>
            </a:r>
            <a:r>
              <a:rPr lang="en-US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” Man</a:t>
            </a:r>
          </a:p>
        </p:txBody>
      </p:sp>
      <p:sp>
        <p:nvSpPr>
          <p:cNvPr id="824331" name="Rectangle 11"/>
          <p:cNvSpPr>
            <a:spLocks noChangeArrowheads="1"/>
          </p:cNvSpPr>
          <p:nvPr/>
        </p:nvSpPr>
        <p:spPr bwMode="auto">
          <a:xfrm>
            <a:off x="457200" y="3714750"/>
            <a:ext cx="81534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2400" b="1" dirty="0" err="1">
                <a:latin typeface="Garamond" pitchFamily="18" charset="0"/>
              </a:rPr>
              <a:t>Emf</a:t>
            </a:r>
            <a:r>
              <a:rPr lang="en-US" sz="2400" b="1" dirty="0">
                <a:latin typeface="Garamond" pitchFamily="18" charset="0"/>
              </a:rPr>
              <a:t> E is before current </a:t>
            </a:r>
            <a:r>
              <a:rPr lang="en-US" sz="2400" b="1" i="1" dirty="0" err="1">
                <a:latin typeface="Garamond" pitchFamily="18" charset="0"/>
              </a:rPr>
              <a:t>i</a:t>
            </a:r>
            <a:r>
              <a:rPr lang="en-US" sz="2400" b="1" dirty="0">
                <a:latin typeface="Garamond" pitchFamily="18" charset="0"/>
              </a:rPr>
              <a:t>  in inductors L; </a:t>
            </a:r>
            <a:endParaRPr lang="en-US" sz="2400" b="1" dirty="0" smtClean="0">
              <a:latin typeface="Garamond" pitchFamily="18" charset="0"/>
            </a:endParaRPr>
          </a:p>
          <a:p>
            <a:pPr>
              <a:defRPr/>
            </a:pPr>
            <a:r>
              <a:rPr lang="en-US" sz="2400" b="1" dirty="0" err="1" smtClean="0">
                <a:latin typeface="Garamond" pitchFamily="18" charset="0"/>
              </a:rPr>
              <a:t>Emf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E is after current </a:t>
            </a:r>
            <a:r>
              <a:rPr lang="en-US" sz="2400" b="1" i="1" dirty="0" err="1">
                <a:latin typeface="Garamond" pitchFamily="18" charset="0"/>
              </a:rPr>
              <a:t>i</a:t>
            </a:r>
            <a:r>
              <a:rPr lang="en-US" sz="2400" b="1" dirty="0">
                <a:latin typeface="Garamond" pitchFamily="18" charset="0"/>
              </a:rPr>
              <a:t>  in  capacitors C. </a:t>
            </a:r>
          </a:p>
        </p:txBody>
      </p:sp>
      <p:pic>
        <p:nvPicPr>
          <p:cNvPr id="82433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971550"/>
            <a:ext cx="4029075" cy="26074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086600" y="1123950"/>
            <a:ext cx="1524000" cy="1340644"/>
            <a:chOff x="4128" y="1344"/>
            <a:chExt cx="960" cy="1126"/>
          </a:xfrm>
        </p:grpSpPr>
        <p:sp>
          <p:nvSpPr>
            <p:cNvPr id="824334" name="Text Box 14"/>
            <p:cNvSpPr txBox="1">
              <a:spLocks noChangeArrowheads="1"/>
            </p:cNvSpPr>
            <p:nvPr/>
          </p:nvSpPr>
          <p:spPr bwMode="auto">
            <a:xfrm>
              <a:off x="4128" y="1344"/>
              <a:ext cx="912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en-US" b="1" i="1">
                  <a:solidFill>
                    <a:srgbClr val="0000FF"/>
                  </a:solidFill>
                  <a:effectLst/>
                  <a:latin typeface="Tahoma" pitchFamily="34" charset="0"/>
                </a:rPr>
                <a:t>“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 </a:t>
              </a:r>
              <a:r>
                <a:rPr 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L</a:t>
              </a:r>
              <a:r>
                <a:rPr kumimoji="0" lang="en-US" b="1" i="1">
                  <a:solidFill>
                    <a:srgbClr val="0000FF"/>
                  </a:solidFill>
                  <a:effectLst/>
                  <a:latin typeface="Tahoma" pitchFamily="34" charset="0"/>
                </a:rPr>
                <a:t> i”</a:t>
              </a:r>
            </a:p>
          </p:txBody>
        </p:sp>
        <p:sp>
          <p:nvSpPr>
            <p:cNvPr id="824335" name="Text Box 15"/>
            <p:cNvSpPr txBox="1">
              <a:spLocks noChangeArrowheads="1"/>
            </p:cNvSpPr>
            <p:nvPr/>
          </p:nvSpPr>
          <p:spPr bwMode="auto">
            <a:xfrm>
              <a:off x="4176" y="1920"/>
              <a:ext cx="912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en-US" b="1" i="1" dirty="0">
                  <a:solidFill>
                    <a:srgbClr val="0000FF"/>
                  </a:solidFill>
                  <a:effectLst/>
                  <a:latin typeface="Tahoma" pitchFamily="34" charset="0"/>
                </a:rPr>
                <a:t>“I C </a:t>
              </a:r>
              <a:r>
                <a:rPr lang="en-US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</a:t>
              </a:r>
              <a:r>
                <a:rPr kumimoji="0" lang="en-US" b="1" i="1" dirty="0">
                  <a:solidFill>
                    <a:srgbClr val="0000FF"/>
                  </a:solidFill>
                  <a:effectLst/>
                  <a:latin typeface="Tahoma" pitchFamily="34" charset="0"/>
                </a:rPr>
                <a:t>”</a:t>
              </a:r>
            </a:p>
          </p:txBody>
        </p:sp>
        <p:sp>
          <p:nvSpPr>
            <p:cNvPr id="38922" name="Text Box 16"/>
            <p:cNvSpPr txBox="1">
              <a:spLocks noChangeArrowheads="1"/>
            </p:cNvSpPr>
            <p:nvPr/>
          </p:nvSpPr>
          <p:spPr bwMode="auto">
            <a:xfrm>
              <a:off x="4176" y="2160"/>
              <a:ext cx="912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b="1" i="1">
                  <a:solidFill>
                    <a:srgbClr val="0000FF"/>
                  </a:solidFill>
                  <a:effectLst/>
                  <a:latin typeface="Tahoma" pitchFamily="34" charset="0"/>
                </a:rPr>
                <a:t>man</a:t>
              </a:r>
            </a:p>
          </p:txBody>
        </p:sp>
        <p:sp>
          <p:nvSpPr>
            <p:cNvPr id="38923" name="Text Box 17"/>
            <p:cNvSpPr txBox="1">
              <a:spLocks noChangeArrowheads="1"/>
            </p:cNvSpPr>
            <p:nvPr/>
          </p:nvSpPr>
          <p:spPr bwMode="auto">
            <a:xfrm>
              <a:off x="4176" y="1632"/>
              <a:ext cx="912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kumimoji="0" lang="en-US" b="1" i="1">
                  <a:solidFill>
                    <a:srgbClr val="0000FF"/>
                  </a:solidFill>
                  <a:effectLst/>
                  <a:latin typeface="Tahoma" pitchFamily="34" charset="0"/>
                </a:rPr>
                <a:t>the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24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4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4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ungle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4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4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2" grpId="0" autoUpdateAnimBg="0"/>
      <p:bldP spid="824329" grpId="0" autoUpdateAnimBg="0"/>
      <p:bldP spid="824330" grpId="0" autoUpdateAnimBg="0"/>
      <p:bldP spid="824331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19050"/>
            <a:ext cx="7315200" cy="85725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Frequency and AC Circuits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638800" y="2495550"/>
            <a:ext cx="2971800" cy="2113359"/>
            <a:chOff x="3600" y="2096"/>
            <a:chExt cx="1872" cy="1775"/>
          </a:xfrm>
          <a:solidFill>
            <a:schemeClr val="bg1"/>
          </a:solidFill>
        </p:grpSpPr>
        <p:sp>
          <p:nvSpPr>
            <p:cNvPr id="807940" name="Line 4"/>
            <p:cNvSpPr>
              <a:spLocks noChangeShapeType="1"/>
            </p:cNvSpPr>
            <p:nvPr/>
          </p:nvSpPr>
          <p:spPr bwMode="auto">
            <a:xfrm>
              <a:off x="3936" y="2457"/>
              <a:ext cx="0" cy="1248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latin typeface="Garamond" pitchFamily="18" charset="0"/>
              </a:endParaRPr>
            </a:p>
          </p:txBody>
        </p:sp>
        <p:sp>
          <p:nvSpPr>
            <p:cNvPr id="807941" name="Line 5"/>
            <p:cNvSpPr>
              <a:spLocks noChangeShapeType="1"/>
            </p:cNvSpPr>
            <p:nvPr/>
          </p:nvSpPr>
          <p:spPr bwMode="auto">
            <a:xfrm>
              <a:off x="3936" y="3705"/>
              <a:ext cx="124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latin typeface="Garamond" pitchFamily="18" charset="0"/>
              </a:endParaRPr>
            </a:p>
          </p:txBody>
        </p:sp>
        <p:sp>
          <p:nvSpPr>
            <p:cNvPr id="807951" name="Text Box 15"/>
            <p:cNvSpPr txBox="1">
              <a:spLocks noChangeArrowheads="1"/>
            </p:cNvSpPr>
            <p:nvPr/>
          </p:nvSpPr>
          <p:spPr bwMode="auto">
            <a:xfrm>
              <a:off x="5136" y="3561"/>
              <a:ext cx="336" cy="31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>
                  <a:latin typeface="Garamond" pitchFamily="18" charset="0"/>
                </a:rPr>
                <a:t>f</a:t>
              </a:r>
            </a:p>
          </p:txBody>
        </p:sp>
        <p:sp>
          <p:nvSpPr>
            <p:cNvPr id="807952" name="Text Box 16"/>
            <p:cNvSpPr txBox="1">
              <a:spLocks noChangeArrowheads="1"/>
            </p:cNvSpPr>
            <p:nvPr/>
          </p:nvSpPr>
          <p:spPr bwMode="auto">
            <a:xfrm>
              <a:off x="3600" y="2096"/>
              <a:ext cx="624" cy="31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i="1" dirty="0">
                  <a:latin typeface="Garamond" pitchFamily="18" charset="0"/>
                </a:rPr>
                <a:t>R, X</a:t>
              </a:r>
            </a:p>
          </p:txBody>
        </p:sp>
      </p:grpSp>
      <p:graphicFrame>
        <p:nvGraphicFramePr>
          <p:cNvPr id="807953" name="Object 17"/>
          <p:cNvGraphicFramePr>
            <a:graphicFrameLocks noChangeAspect="1"/>
          </p:cNvGraphicFramePr>
          <p:nvPr/>
        </p:nvGraphicFramePr>
        <p:xfrm>
          <a:off x="7315200" y="1581150"/>
          <a:ext cx="1447801" cy="839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Equation" r:id="rId4" imgW="787320" imgH="419040" progId="">
                  <p:embed/>
                </p:oleObj>
              </mc:Choice>
              <mc:Fallback>
                <p:oleObj name="Equation" r:id="rId4" imgW="787320" imgH="419040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581150"/>
                        <a:ext cx="1447801" cy="839391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486400" y="1600200"/>
            <a:ext cx="1524000" cy="857250"/>
            <a:chOff x="3072" y="1344"/>
            <a:chExt cx="1344" cy="720"/>
          </a:xfrm>
        </p:grpSpPr>
        <p:sp>
          <p:nvSpPr>
            <p:cNvPr id="807959" name="Rectangle 23"/>
            <p:cNvSpPr>
              <a:spLocks noChangeArrowheads="1"/>
            </p:cNvSpPr>
            <p:nvPr/>
          </p:nvSpPr>
          <p:spPr bwMode="auto">
            <a:xfrm>
              <a:off x="3072" y="1344"/>
              <a:ext cx="1344" cy="720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IN">
                <a:latin typeface="Garamond" pitchFamily="18" charset="0"/>
              </a:endParaRPr>
            </a:p>
          </p:txBody>
        </p:sp>
        <p:graphicFrame>
          <p:nvGraphicFramePr>
            <p:cNvPr id="8195" name="Object 18"/>
            <p:cNvGraphicFramePr>
              <a:graphicFrameLocks noChangeAspect="1"/>
            </p:cNvGraphicFramePr>
            <p:nvPr/>
          </p:nvGraphicFramePr>
          <p:xfrm>
            <a:off x="3168" y="1488"/>
            <a:ext cx="110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631" name="Equation" r:id="rId6" imgW="723600" imgH="215640" progId="">
                    <p:embed/>
                  </p:oleObj>
                </mc:Choice>
                <mc:Fallback>
                  <p:oleObj name="Equation" r:id="rId6" imgW="723600" imgH="215640" progId="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8" y="1488"/>
                          <a:ext cx="1104" cy="3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107763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07955" name="Text Box 19"/>
          <p:cNvSpPr txBox="1">
            <a:spLocks noChangeArrowheads="1"/>
          </p:cNvSpPr>
          <p:nvPr/>
        </p:nvSpPr>
        <p:spPr bwMode="auto">
          <a:xfrm>
            <a:off x="304800" y="1123950"/>
            <a:ext cx="5181600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6213" indent="-176213" algn="l">
              <a:buFont typeface="Wingdings" pitchFamily="2" charset="2"/>
              <a:buChar char="Ø"/>
              <a:defRPr/>
            </a:pPr>
            <a:r>
              <a:rPr lang="en-US" sz="2400" b="1" dirty="0">
                <a:latin typeface="Garamond" pitchFamily="18" charset="0"/>
              </a:rPr>
              <a:t>Resistance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i="1" dirty="0">
                <a:solidFill>
                  <a:srgbClr val="0000FF"/>
                </a:solidFill>
                <a:latin typeface="Garamond" pitchFamily="18" charset="0"/>
              </a:rPr>
              <a:t>R</a:t>
            </a:r>
            <a:r>
              <a:rPr lang="en-US" sz="2400" b="1" dirty="0">
                <a:latin typeface="Garamond" pitchFamily="18" charset="0"/>
              </a:rPr>
              <a:t>  is constant and </a:t>
            </a:r>
            <a:r>
              <a:rPr lang="en-US" sz="2400" b="1" dirty="0">
                <a:solidFill>
                  <a:srgbClr val="0000FF"/>
                </a:solidFill>
                <a:latin typeface="Garamond" pitchFamily="18" charset="0"/>
              </a:rPr>
              <a:t>not affected by </a:t>
            </a:r>
            <a:r>
              <a:rPr lang="en-US" sz="2400" b="1" i="1" dirty="0">
                <a:solidFill>
                  <a:srgbClr val="0000FF"/>
                </a:solidFill>
                <a:latin typeface="Garamond" pitchFamily="18" charset="0"/>
              </a:rPr>
              <a:t>f</a:t>
            </a:r>
            <a:r>
              <a:rPr lang="en-US" sz="2400" b="1" i="1" dirty="0" smtClean="0">
                <a:solidFill>
                  <a:srgbClr val="0000FF"/>
                </a:solidFill>
                <a:latin typeface="Garamond" pitchFamily="18" charset="0"/>
              </a:rPr>
              <a:t>.</a:t>
            </a:r>
          </a:p>
          <a:p>
            <a:pPr marL="176213" indent="-176213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</a:rPr>
              <a:t>Inductive reactance </a:t>
            </a:r>
            <a:r>
              <a:rPr lang="en-US" sz="2400" b="1" dirty="0" smtClean="0">
                <a:solidFill>
                  <a:srgbClr val="0000FF"/>
                </a:solidFill>
                <a:latin typeface="Garamond" pitchFamily="18" charset="0"/>
              </a:rPr>
              <a:t>X</a:t>
            </a:r>
            <a:r>
              <a:rPr lang="en-US" sz="2400" b="1" baseline="-25000" dirty="0" smtClean="0">
                <a:solidFill>
                  <a:srgbClr val="0000FF"/>
                </a:solidFill>
                <a:latin typeface="Garamond" pitchFamily="18" charset="0"/>
              </a:rPr>
              <a:t>L</a:t>
            </a:r>
            <a:r>
              <a:rPr lang="en-US" sz="2400" b="1" baseline="-25000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varies </a:t>
            </a:r>
            <a:r>
              <a:rPr lang="en-US" sz="2400" b="1" dirty="0" smtClean="0">
                <a:solidFill>
                  <a:srgbClr val="0000FF"/>
                </a:solidFill>
                <a:latin typeface="Garamond" pitchFamily="18" charset="0"/>
              </a:rPr>
              <a:t>directly with frequency</a:t>
            </a:r>
            <a:r>
              <a:rPr lang="en-US" sz="2400" b="1" dirty="0" smtClean="0">
                <a:latin typeface="Garamond" pitchFamily="18" charset="0"/>
              </a:rPr>
              <a:t>.</a:t>
            </a:r>
          </a:p>
          <a:p>
            <a:pPr marL="176213" indent="-176213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</a:rPr>
              <a:t>Capacitive reactance </a:t>
            </a:r>
            <a:r>
              <a:rPr lang="en-US" sz="2400" b="1" i="1" dirty="0" smtClean="0">
                <a:solidFill>
                  <a:srgbClr val="0000FF"/>
                </a:solidFill>
                <a:latin typeface="Garamond" pitchFamily="18" charset="0"/>
              </a:rPr>
              <a:t>X</a:t>
            </a:r>
            <a:r>
              <a:rPr lang="en-US" sz="2400" b="1" i="1" baseline="-25000" dirty="0" smtClean="0">
                <a:solidFill>
                  <a:srgbClr val="0000FF"/>
                </a:solidFill>
                <a:latin typeface="Garamond" pitchFamily="18" charset="0"/>
              </a:rPr>
              <a:t>C</a:t>
            </a:r>
            <a:r>
              <a:rPr lang="en-US" sz="2400" b="1" baseline="-25000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varies </a:t>
            </a:r>
            <a:r>
              <a:rPr lang="en-US" sz="2400" b="1" dirty="0" smtClean="0">
                <a:solidFill>
                  <a:srgbClr val="0000FF"/>
                </a:solidFill>
                <a:latin typeface="Garamond" pitchFamily="18" charset="0"/>
              </a:rPr>
              <a:t>inversely with </a:t>
            </a:r>
            <a:r>
              <a:rPr lang="en-US" sz="2400" b="1" i="1" dirty="0" smtClean="0">
                <a:solidFill>
                  <a:srgbClr val="0000FF"/>
                </a:solidFill>
                <a:latin typeface="Garamond" pitchFamily="18" charset="0"/>
              </a:rPr>
              <a:t>f.</a:t>
            </a:r>
            <a:endParaRPr lang="en-US" sz="24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6248400" y="3439712"/>
            <a:ext cx="2438400" cy="369093"/>
            <a:chOff x="3936" y="2889"/>
            <a:chExt cx="1536" cy="310"/>
          </a:xfrm>
        </p:grpSpPr>
        <p:sp>
          <p:nvSpPr>
            <p:cNvPr id="807972" name="Line 36"/>
            <p:cNvSpPr>
              <a:spLocks noChangeShapeType="1"/>
            </p:cNvSpPr>
            <p:nvPr/>
          </p:nvSpPr>
          <p:spPr bwMode="auto">
            <a:xfrm>
              <a:off x="3936" y="3033"/>
              <a:ext cx="1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IN">
                <a:latin typeface="Garamond" pitchFamily="18" charset="0"/>
              </a:endParaRPr>
            </a:p>
          </p:txBody>
        </p:sp>
        <p:sp>
          <p:nvSpPr>
            <p:cNvPr id="807973" name="Text Box 37"/>
            <p:cNvSpPr txBox="1">
              <a:spLocks noChangeArrowheads="1"/>
            </p:cNvSpPr>
            <p:nvPr/>
          </p:nvSpPr>
          <p:spPr bwMode="auto">
            <a:xfrm>
              <a:off x="5184" y="2889"/>
              <a:ext cx="288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kumimoji="0" lang="en-US" i="1">
                  <a:latin typeface="Garamond" pitchFamily="18" charset="0"/>
                </a:rPr>
                <a:t>R</a:t>
              </a:r>
            </a:p>
          </p:txBody>
        </p:sp>
      </p:grp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248400" y="2914650"/>
            <a:ext cx="1752600" cy="1496616"/>
            <a:chOff x="3936" y="2448"/>
            <a:chExt cx="1104" cy="1257"/>
          </a:xfrm>
        </p:grpSpPr>
        <p:sp>
          <p:nvSpPr>
            <p:cNvPr id="807982" name="Line 46"/>
            <p:cNvSpPr>
              <a:spLocks noChangeShapeType="1"/>
            </p:cNvSpPr>
            <p:nvPr/>
          </p:nvSpPr>
          <p:spPr bwMode="auto">
            <a:xfrm flipV="1">
              <a:off x="3936" y="2697"/>
              <a:ext cx="1104" cy="1008"/>
            </a:xfrm>
            <a:prstGeom prst="line">
              <a:avLst/>
            </a:prstGeom>
            <a:ln>
              <a:solidFill>
                <a:srgbClr val="0000FF"/>
              </a:solidFill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en-IN">
                <a:latin typeface="Garamond" pitchFamily="18" charset="0"/>
              </a:endParaRPr>
            </a:p>
          </p:txBody>
        </p:sp>
        <p:sp>
          <p:nvSpPr>
            <p:cNvPr id="807986" name="Text Box 50"/>
            <p:cNvSpPr txBox="1">
              <a:spLocks noChangeArrowheads="1"/>
            </p:cNvSpPr>
            <p:nvPr/>
          </p:nvSpPr>
          <p:spPr bwMode="auto">
            <a:xfrm>
              <a:off x="4608" y="2448"/>
              <a:ext cx="384" cy="3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0000FF"/>
                  </a:solidFill>
                  <a:latin typeface="Garamond" pitchFamily="18" charset="0"/>
                </a:rPr>
                <a:t>X</a:t>
              </a:r>
              <a:r>
                <a:rPr lang="en-US" b="1" i="1" baseline="-25000" dirty="0">
                  <a:solidFill>
                    <a:srgbClr val="0000FF"/>
                  </a:solidFill>
                  <a:latin typeface="Garamond" pitchFamily="18" charset="0"/>
                </a:rPr>
                <a:t>L</a:t>
              </a:r>
              <a:endParaRPr lang="en-US" b="1" i="1" dirty="0">
                <a:solidFill>
                  <a:srgbClr val="0000FF"/>
                </a:solidFill>
                <a:latin typeface="Garamond" pitchFamily="18" charset="0"/>
              </a:endParaRPr>
            </a:p>
          </p:txBody>
        </p:sp>
      </p:grpSp>
      <p:sp>
        <p:nvSpPr>
          <p:cNvPr id="807995" name="Arc 59"/>
          <p:cNvSpPr>
            <a:spLocks/>
          </p:cNvSpPr>
          <p:nvPr/>
        </p:nvSpPr>
        <p:spPr bwMode="auto">
          <a:xfrm flipH="1" flipV="1">
            <a:off x="6477000" y="3242067"/>
            <a:ext cx="1347445" cy="108228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en-IN">
              <a:latin typeface="Garamond" pitchFamily="18" charset="0"/>
            </a:endParaRPr>
          </a:p>
        </p:txBody>
      </p:sp>
      <p:sp>
        <p:nvSpPr>
          <p:cNvPr id="807996" name="Text Box 60"/>
          <p:cNvSpPr txBox="1">
            <a:spLocks noChangeArrowheads="1"/>
          </p:cNvSpPr>
          <p:nvPr/>
        </p:nvSpPr>
        <p:spPr bwMode="auto">
          <a:xfrm>
            <a:off x="6324600" y="2800350"/>
            <a:ext cx="533408" cy="3805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kumimoji="0" lang="en-US" b="1" i="1" dirty="0">
                <a:solidFill>
                  <a:srgbClr val="FF0000"/>
                </a:solidFill>
                <a:latin typeface="Garamond" pitchFamily="18" charset="0"/>
              </a:rPr>
              <a:t>X</a:t>
            </a:r>
            <a:r>
              <a:rPr kumimoji="0" lang="en-US" b="1" i="1" baseline="-25000" dirty="0">
                <a:solidFill>
                  <a:srgbClr val="FF0000"/>
                </a:solidFill>
                <a:latin typeface="Garamond" pitchFamily="18" charset="0"/>
              </a:rPr>
              <a:t>C</a:t>
            </a:r>
            <a:endParaRPr kumimoji="0" lang="en-US" b="1" i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07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07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3350"/>
            <a:ext cx="6858000" cy="19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38350"/>
            <a:ext cx="3505200" cy="255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114550"/>
            <a:ext cx="27432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350"/>
            <a:ext cx="28407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7150"/>
            <a:ext cx="26670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514350"/>
            <a:ext cx="2286000" cy="38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819150"/>
            <a:ext cx="3276600" cy="557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971550"/>
            <a:ext cx="3429000" cy="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1438275"/>
            <a:ext cx="37814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" y="1657350"/>
            <a:ext cx="2057400" cy="578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334" y="2265251"/>
            <a:ext cx="2974466" cy="221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4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35470" y="65262"/>
            <a:ext cx="568863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Sinusoidal ac Current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906" y="2163656"/>
            <a:ext cx="429788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During </a:t>
            </a:r>
            <a:r>
              <a:rPr lang="en-US" sz="2000" b="1" dirty="0">
                <a:latin typeface="Garamond" pitchFamily="18" charset="0"/>
              </a:rPr>
              <a:t>the ﬁrst </a:t>
            </a:r>
            <a:r>
              <a:rPr lang="en-US" sz="2000" b="1" dirty="0" smtClean="0">
                <a:latin typeface="Garamond" pitchFamily="18" charset="0"/>
              </a:rPr>
              <a:t>half-cycle</a:t>
            </a:r>
            <a:r>
              <a:rPr lang="en-US" sz="2000" b="1" dirty="0">
                <a:latin typeface="Garamond" pitchFamily="18" charset="0"/>
              </a:rPr>
              <a:t>, the </a:t>
            </a:r>
            <a:r>
              <a:rPr lang="en-US" sz="2000" b="1" dirty="0" smtClean="0">
                <a:latin typeface="Garamond" pitchFamily="18" charset="0"/>
              </a:rPr>
              <a:t> source </a:t>
            </a:r>
            <a:r>
              <a:rPr lang="en-US" sz="2000" b="1" dirty="0">
                <a:latin typeface="Garamond" pitchFamily="18" charset="0"/>
              </a:rPr>
              <a:t>voltage is </a:t>
            </a:r>
            <a:r>
              <a:rPr lang="en-US" sz="2000" b="1" dirty="0" smtClean="0">
                <a:latin typeface="Garamond" pitchFamily="18" charset="0"/>
              </a:rPr>
              <a:t>positive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T</a:t>
            </a:r>
            <a:r>
              <a:rPr lang="en-US" sz="2000" b="1" dirty="0" smtClean="0">
                <a:latin typeface="Garamond" pitchFamily="18" charset="0"/>
              </a:rPr>
              <a:t>herefore</a:t>
            </a:r>
            <a:r>
              <a:rPr lang="en-US" sz="2000" b="1" dirty="0">
                <a:latin typeface="Garamond" pitchFamily="18" charset="0"/>
              </a:rPr>
              <a:t>, the current is in the </a:t>
            </a:r>
            <a:r>
              <a:rPr lang="en-US" sz="2000" b="1" dirty="0" smtClean="0">
                <a:latin typeface="Garamond" pitchFamily="18" charset="0"/>
              </a:rPr>
              <a:t>clockwise direction.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41" y="642228"/>
            <a:ext cx="2973660" cy="149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590550"/>
            <a:ext cx="2631894" cy="1549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738616" y="2163656"/>
            <a:ext cx="4297881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During </a:t>
            </a:r>
            <a:r>
              <a:rPr lang="en-US" sz="2000" b="1" dirty="0">
                <a:latin typeface="Garamond" pitchFamily="18" charset="0"/>
              </a:rPr>
              <a:t>the second half-cycle, the voltage polarity </a:t>
            </a:r>
            <a:r>
              <a:rPr lang="en-US" sz="2000" b="1" dirty="0" smtClean="0">
                <a:latin typeface="Garamond" pitchFamily="18" charset="0"/>
              </a:rPr>
              <a:t>reverses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Therefore</a:t>
            </a:r>
            <a:r>
              <a:rPr lang="en-US" sz="2000" b="1" dirty="0">
                <a:latin typeface="Garamond" pitchFamily="18" charset="0"/>
              </a:rPr>
              <a:t>, the current is in the counterclockwise direction.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790950"/>
            <a:ext cx="434340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Since current is </a:t>
            </a:r>
            <a:r>
              <a:rPr lang="en-US" sz="2000" b="1" dirty="0" smtClean="0">
                <a:latin typeface="Garamond" pitchFamily="18" charset="0"/>
              </a:rPr>
              <a:t>proportional to </a:t>
            </a:r>
            <a:r>
              <a:rPr lang="en-US" sz="2000" b="1" dirty="0">
                <a:latin typeface="Garamond" pitchFamily="18" charset="0"/>
              </a:rPr>
              <a:t>voltage, its shape is also sinusoidal 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36"/>
          <a:stretch>
            <a:fillRect/>
          </a:stretch>
        </p:blipFill>
        <p:spPr bwMode="auto">
          <a:xfrm>
            <a:off x="5029200" y="3562350"/>
            <a:ext cx="2931368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476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0955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AC Power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b="1" smtClean="0">
                <a:latin typeface="Garamond" pitchFamily="18" charset="0"/>
              </a:rPr>
              <a:pPr>
                <a:defRPr/>
              </a:pPr>
              <a:t>41</a:t>
            </a:fld>
            <a:endParaRPr lang="en-US" b="1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800" y="971550"/>
            <a:ext cx="167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 smtClean="0">
                <a:latin typeface="Garamond" pitchFamily="18" charset="0"/>
              </a:rPr>
              <a:t>p(t) = v(t)</a:t>
            </a:r>
            <a:r>
              <a:rPr lang="en-IN" b="1" i="1" dirty="0" err="1" smtClean="0">
                <a:latin typeface="Garamond" pitchFamily="18" charset="0"/>
              </a:rPr>
              <a:t>i</a:t>
            </a:r>
            <a:r>
              <a:rPr lang="en-IN" b="1" i="1" dirty="0" smtClean="0">
                <a:latin typeface="Garamond" pitchFamily="18" charset="0"/>
              </a:rPr>
              <a:t>(t) </a:t>
            </a:r>
            <a:endParaRPr lang="en-IN" b="1" dirty="0"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14350"/>
            <a:ext cx="8686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Instantaneous power </a:t>
            </a:r>
            <a:r>
              <a:rPr lang="en-IN" sz="2200" b="1" dirty="0" smtClean="0">
                <a:latin typeface="Garamond" pitchFamily="18" charset="0"/>
              </a:rPr>
              <a:t>(in watts) is the power at any instant of time.</a:t>
            </a:r>
            <a:endParaRPr lang="en-IN" sz="2200" b="1" dirty="0">
              <a:latin typeface="Garamon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35255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Complex Power </a:t>
            </a:r>
            <a:r>
              <a:rPr lang="en-IN" sz="2400" b="1" i="1" dirty="0" smtClean="0">
                <a:latin typeface="Garamond" pitchFamily="18" charset="0"/>
              </a:rPr>
              <a:t>S = VI</a:t>
            </a:r>
            <a:r>
              <a:rPr lang="en-IN" sz="2400" b="1" i="1" baseline="30000" dirty="0" smtClean="0">
                <a:latin typeface="Garamond" pitchFamily="18" charset="0"/>
              </a:rPr>
              <a:t>* </a:t>
            </a:r>
            <a:r>
              <a:rPr lang="en-IN" sz="2400" b="1" i="1" dirty="0" smtClean="0">
                <a:latin typeface="Garamond" pitchFamily="18" charset="0"/>
              </a:rPr>
              <a:t>= </a:t>
            </a:r>
            <a:r>
              <a:rPr lang="en-IN" sz="2400" b="1" i="1" dirty="0" smtClean="0">
                <a:solidFill>
                  <a:srgbClr val="006600"/>
                </a:solidFill>
                <a:latin typeface="Garamond" pitchFamily="18" charset="0"/>
              </a:rPr>
              <a:t>P</a:t>
            </a:r>
            <a:r>
              <a:rPr lang="en-IN" sz="2400" b="1" i="1" dirty="0" smtClean="0">
                <a:latin typeface="Garamond" pitchFamily="18" charset="0"/>
              </a:rPr>
              <a:t> + </a:t>
            </a:r>
            <a:r>
              <a:rPr lang="en-IN" sz="2400" b="1" i="1" dirty="0" err="1" smtClean="0">
                <a:solidFill>
                  <a:srgbClr val="FF0000"/>
                </a:solidFill>
                <a:latin typeface="Garamond" pitchFamily="18" charset="0"/>
              </a:rPr>
              <a:t>jQ</a:t>
            </a:r>
            <a:endParaRPr lang="en-IN" sz="22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971550"/>
            <a:ext cx="151674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81000" y="2038350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Active Power P</a:t>
            </a:r>
            <a:r>
              <a:rPr lang="en-IN" sz="2400" b="1" i="1" dirty="0" smtClean="0">
                <a:latin typeface="Garamond" pitchFamily="18" charset="0"/>
              </a:rPr>
              <a:t>= 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Re(S) </a:t>
            </a:r>
            <a:r>
              <a:rPr lang="en-IN" sz="2400" b="1" i="1" dirty="0" smtClean="0">
                <a:latin typeface="Garamond" pitchFamily="18" charset="0"/>
              </a:rPr>
              <a:t>= </a:t>
            </a:r>
            <a:r>
              <a:rPr lang="en-IN" sz="2400" b="1" i="1" dirty="0" err="1" smtClean="0">
                <a:latin typeface="Garamond" pitchFamily="18" charset="0"/>
              </a:rPr>
              <a:t>VIcos</a:t>
            </a:r>
            <a:r>
              <a:rPr lang="en-IN" sz="2400" b="1" i="1" dirty="0" smtClean="0">
                <a:latin typeface="Garamond" pitchFamily="18" charset="0"/>
              </a:rPr>
              <a:t>(</a:t>
            </a:r>
            <a:r>
              <a:rPr lang="el-GR" sz="2400" b="1" i="1" dirty="0" smtClean="0">
                <a:latin typeface="Garamond" pitchFamily="18" charset="0"/>
              </a:rPr>
              <a:t>φ</a:t>
            </a:r>
            <a:r>
              <a:rPr lang="en-IN" sz="2400" b="1" i="1" dirty="0" smtClean="0">
                <a:latin typeface="Garamond" pitchFamily="18" charset="0"/>
              </a:rPr>
              <a:t>) (Watts)</a:t>
            </a:r>
            <a:endParaRPr lang="en-IN" sz="22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800350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Reactive Power Q</a:t>
            </a:r>
            <a:r>
              <a:rPr lang="en-IN" sz="2400" b="1" i="1" dirty="0" smtClean="0">
                <a:latin typeface="Garamond" pitchFamily="18" charset="0"/>
              </a:rPr>
              <a:t>= </a:t>
            </a:r>
            <a:r>
              <a:rPr lang="en-IN" sz="2400" b="1" i="1" dirty="0" err="1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Im</a:t>
            </a:r>
            <a:r>
              <a:rPr lang="en-IN" sz="2400" b="1" i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(S)</a:t>
            </a:r>
            <a:r>
              <a:rPr lang="en-IN" sz="2400" b="1" i="1" dirty="0" smtClean="0">
                <a:latin typeface="Garamond" pitchFamily="18" charset="0"/>
              </a:rPr>
              <a:t> = </a:t>
            </a:r>
            <a:r>
              <a:rPr lang="en-IN" sz="2400" b="1" i="1" dirty="0" err="1" smtClean="0">
                <a:latin typeface="Garamond" pitchFamily="18" charset="0"/>
              </a:rPr>
              <a:t>VIsin</a:t>
            </a:r>
            <a:r>
              <a:rPr lang="en-IN" sz="2400" b="1" i="1" dirty="0" smtClean="0">
                <a:latin typeface="Garamond" pitchFamily="18" charset="0"/>
              </a:rPr>
              <a:t>(</a:t>
            </a:r>
            <a:r>
              <a:rPr lang="el-GR" sz="2400" b="1" i="1" dirty="0" smtClean="0">
                <a:latin typeface="Garamond" pitchFamily="18" charset="0"/>
              </a:rPr>
              <a:t>φ</a:t>
            </a:r>
            <a:r>
              <a:rPr lang="en-IN" sz="2400" b="1" i="1" dirty="0" smtClean="0">
                <a:latin typeface="Garamond" pitchFamily="18" charset="0"/>
              </a:rPr>
              <a:t>) (VAR)</a:t>
            </a:r>
            <a:endParaRPr lang="en-IN" sz="22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3486150"/>
            <a:ext cx="541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Apparent Power   </a:t>
            </a:r>
            <a:r>
              <a:rPr lang="en-IN" sz="2200" b="1" dirty="0" smtClean="0">
                <a:latin typeface="Garamond" pitchFamily="18" charset="0"/>
              </a:rPr>
              <a:t>S  </a:t>
            </a:r>
            <a:r>
              <a:rPr lang="en-IN" sz="2400" b="1" i="1" dirty="0" smtClean="0">
                <a:latin typeface="Garamond" pitchFamily="18" charset="0"/>
              </a:rPr>
              <a:t>=  VI (VA)</a:t>
            </a:r>
            <a:endParaRPr lang="en-IN" sz="2200" b="1" dirty="0">
              <a:solidFill>
                <a:srgbClr val="0000FF"/>
              </a:solidFill>
              <a:latin typeface="Garamond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362994" y="3713956"/>
            <a:ext cx="30480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591594" y="3713956"/>
            <a:ext cx="304800" cy="158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096000" y="2800350"/>
            <a:ext cx="2895600" cy="646331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b="1" i="1" dirty="0" smtClean="0">
                <a:latin typeface="Garamond" pitchFamily="18" charset="0"/>
              </a:rPr>
              <a:t>v(t)=</a:t>
            </a:r>
            <a:r>
              <a:rPr lang="en-IN" b="1" i="1" dirty="0" err="1" smtClean="0">
                <a:latin typeface="Garamond" pitchFamily="18" charset="0"/>
              </a:rPr>
              <a:t>v</a:t>
            </a:r>
            <a:r>
              <a:rPr lang="en-IN" b="1" i="1" baseline="-25000" dirty="0" err="1" smtClean="0">
                <a:latin typeface="Garamond" pitchFamily="18" charset="0"/>
              </a:rPr>
              <a:t>m</a:t>
            </a:r>
            <a:r>
              <a:rPr lang="en-IN" b="1" i="1" dirty="0" err="1" smtClean="0">
                <a:latin typeface="Garamond" pitchFamily="18" charset="0"/>
              </a:rPr>
              <a:t>sin</a:t>
            </a:r>
            <a:r>
              <a:rPr lang="en-IN" b="1" i="1" dirty="0" smtClean="0">
                <a:latin typeface="Garamond" pitchFamily="18" charset="0"/>
              </a:rPr>
              <a:t>(</a:t>
            </a:r>
            <a:r>
              <a:rPr lang="el-GR" b="1" i="1" dirty="0" smtClean="0">
                <a:latin typeface="Garamond" pitchFamily="18" charset="0"/>
              </a:rPr>
              <a:t>ω</a:t>
            </a:r>
            <a:r>
              <a:rPr lang="en-US" b="1" i="1" dirty="0" smtClean="0">
                <a:latin typeface="Garamond" pitchFamily="18" charset="0"/>
              </a:rPr>
              <a:t>t</a:t>
            </a:r>
            <a:r>
              <a:rPr lang="en-IN" b="1" i="1" dirty="0" smtClean="0">
                <a:latin typeface="Garamond" pitchFamily="18" charset="0"/>
              </a:rPr>
              <a:t>)  = V∟0 </a:t>
            </a:r>
            <a:r>
              <a:rPr lang="en-IN" b="1" i="1" dirty="0" err="1" smtClean="0">
                <a:latin typeface="Garamond" pitchFamily="18" charset="0"/>
              </a:rPr>
              <a:t>i</a:t>
            </a:r>
            <a:r>
              <a:rPr lang="en-IN" b="1" i="1" dirty="0" smtClean="0">
                <a:latin typeface="Garamond" pitchFamily="18" charset="0"/>
              </a:rPr>
              <a:t>(t)=</a:t>
            </a:r>
            <a:r>
              <a:rPr lang="en-IN" b="1" i="1" dirty="0" err="1" smtClean="0">
                <a:latin typeface="Garamond" pitchFamily="18" charset="0"/>
              </a:rPr>
              <a:t>i</a:t>
            </a:r>
            <a:r>
              <a:rPr lang="en-IN" b="1" i="1" baseline="-25000" dirty="0" err="1" smtClean="0">
                <a:latin typeface="Garamond" pitchFamily="18" charset="0"/>
              </a:rPr>
              <a:t>m</a:t>
            </a:r>
            <a:r>
              <a:rPr lang="en-IN" b="1" i="1" dirty="0" err="1" smtClean="0">
                <a:latin typeface="Garamond" pitchFamily="18" charset="0"/>
              </a:rPr>
              <a:t>sin</a:t>
            </a:r>
            <a:r>
              <a:rPr lang="en-IN" b="1" i="1" dirty="0" smtClean="0">
                <a:latin typeface="Garamond" pitchFamily="18" charset="0"/>
              </a:rPr>
              <a:t>(</a:t>
            </a:r>
            <a:r>
              <a:rPr lang="el-GR" b="1" i="1" dirty="0" smtClean="0">
                <a:latin typeface="Garamond" pitchFamily="18" charset="0"/>
              </a:rPr>
              <a:t>ω</a:t>
            </a:r>
            <a:r>
              <a:rPr lang="en-US" b="1" i="1" dirty="0" smtClean="0">
                <a:latin typeface="Garamond" pitchFamily="18" charset="0"/>
              </a:rPr>
              <a:t>t+</a:t>
            </a:r>
            <a:r>
              <a:rPr lang="el-GR" b="1" i="1" dirty="0" smtClean="0">
                <a:latin typeface="Garamond" pitchFamily="18" charset="0"/>
              </a:rPr>
              <a:t> φ</a:t>
            </a:r>
            <a:r>
              <a:rPr lang="en-IN" b="1" i="1" dirty="0" smtClean="0">
                <a:latin typeface="Garamond" pitchFamily="18" charset="0"/>
              </a:rPr>
              <a:t>)  = I∟</a:t>
            </a:r>
            <a:r>
              <a:rPr lang="el-GR" b="1" i="1" dirty="0" smtClean="0">
                <a:latin typeface="Garamond" pitchFamily="18" charset="0"/>
              </a:rPr>
              <a:t>φ</a:t>
            </a:r>
            <a:r>
              <a:rPr lang="en-IN" b="1" i="1" dirty="0" smtClean="0">
                <a:latin typeface="Garamond" pitchFamily="18" charset="0"/>
              </a:rPr>
              <a:t> </a:t>
            </a:r>
            <a:endParaRPr lang="en-IN" b="1" dirty="0">
              <a:latin typeface="Garamond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81000" y="4095750"/>
            <a:ext cx="8534400" cy="461665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IN" sz="2200" b="1" dirty="0" smtClean="0">
                <a:solidFill>
                  <a:srgbClr val="0000FF"/>
                </a:solidFill>
                <a:latin typeface="Garamond" pitchFamily="18" charset="0"/>
              </a:rPr>
              <a:t>Power Factor </a:t>
            </a:r>
            <a:r>
              <a:rPr lang="en-IN" sz="2400" b="1" i="1" dirty="0" smtClean="0">
                <a:latin typeface="Garamond" pitchFamily="18" charset="0"/>
              </a:rPr>
              <a:t>=  </a:t>
            </a:r>
            <a:r>
              <a:rPr lang="en-IN" sz="2400" b="1" i="1" dirty="0" smtClean="0">
                <a:solidFill>
                  <a:srgbClr val="006600"/>
                </a:solidFill>
                <a:latin typeface="Garamond" pitchFamily="18" charset="0"/>
              </a:rPr>
              <a:t>Active Power </a:t>
            </a:r>
            <a:r>
              <a:rPr lang="en-IN" sz="2400" b="1" i="1" dirty="0" smtClean="0">
                <a:latin typeface="Garamond" pitchFamily="18" charset="0"/>
              </a:rPr>
              <a:t>/</a:t>
            </a:r>
            <a:r>
              <a:rPr lang="en-IN" sz="2400" b="1" i="1" dirty="0" smtClean="0">
                <a:solidFill>
                  <a:srgbClr val="0000FF"/>
                </a:solidFill>
                <a:latin typeface="Garamond" pitchFamily="18" charset="0"/>
              </a:rPr>
              <a:t>Apparent Power  = </a:t>
            </a:r>
            <a:r>
              <a:rPr lang="en-IN" sz="2400" b="1" i="1" dirty="0" err="1" smtClean="0">
                <a:latin typeface="Garamond" pitchFamily="18" charset="0"/>
              </a:rPr>
              <a:t>cos</a:t>
            </a:r>
            <a:r>
              <a:rPr lang="en-IN" sz="2400" b="1" i="1" dirty="0" smtClean="0">
                <a:latin typeface="Garamond" pitchFamily="18" charset="0"/>
              </a:rPr>
              <a:t>(</a:t>
            </a:r>
            <a:r>
              <a:rPr lang="el-GR" sz="2400" b="1" i="1" dirty="0" smtClean="0">
                <a:latin typeface="Garamond" pitchFamily="18" charset="0"/>
              </a:rPr>
              <a:t>φ</a:t>
            </a:r>
            <a:r>
              <a:rPr lang="en-IN" sz="2400" b="1" i="1" dirty="0" smtClean="0">
                <a:latin typeface="Garamond" pitchFamily="18" charset="0"/>
              </a:rPr>
              <a:t>)</a:t>
            </a:r>
            <a:r>
              <a:rPr lang="en-IN" sz="2400" b="1" i="1" dirty="0" smtClean="0">
                <a:solidFill>
                  <a:srgbClr val="0000FF"/>
                </a:solidFill>
                <a:latin typeface="Garamond" pitchFamily="18" charset="0"/>
              </a:rPr>
              <a:t> </a:t>
            </a:r>
            <a:endParaRPr lang="en-IN" sz="2200" b="1" dirty="0">
              <a:solidFill>
                <a:srgbClr val="0000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335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957263"/>
            <a:ext cx="588645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5905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Series RL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42950"/>
            <a:ext cx="678801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5905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Series RC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955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3350"/>
            <a:ext cx="8458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42950"/>
            <a:ext cx="6719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315200" cy="5905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Series RLC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3619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Resonance </a:t>
            </a:r>
            <a:endParaRPr lang="en-IN" sz="36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 rotWithShape="1">
          <a:blip r:embed="rId2"/>
          <a:srcRect l="8701"/>
          <a:stretch/>
        </p:blipFill>
        <p:spPr bwMode="auto">
          <a:xfrm>
            <a:off x="6089948" y="666750"/>
            <a:ext cx="2596852" cy="117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22548" y="515279"/>
            <a:ext cx="586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E70"/>
                </a:solidFill>
                <a:latin typeface="Garamond" panose="02020404030301010803" pitchFamily="18" charset="0"/>
              </a:rPr>
              <a:t>Resonance 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is a condition in an RLC circuit in which the capacitive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and inductive </a:t>
            </a:r>
            <a:r>
              <a:rPr lang="en-US" b="1" dirty="0" err="1">
                <a:solidFill>
                  <a:srgbClr val="000000"/>
                </a:solidFill>
                <a:latin typeface="Garamond" panose="02020404030301010803" pitchFamily="18" charset="0"/>
              </a:rPr>
              <a:t>reactances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 are equal in magnitude, thereby resulting in a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purely </a:t>
            </a:r>
            <a:r>
              <a:rPr lang="en-IN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resistive </a:t>
            </a:r>
            <a:r>
              <a:rPr lang="en-IN" b="1" dirty="0">
                <a:solidFill>
                  <a:srgbClr val="000000"/>
                </a:solidFill>
                <a:latin typeface="Garamond" panose="02020404030301010803" pitchFamily="18" charset="0"/>
              </a:rPr>
              <a:t>impedance</a:t>
            </a:r>
            <a:r>
              <a:rPr lang="en-IN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Garamond" panose="02020404030301010803" pitchFamily="18" charset="0"/>
              </a:rPr>
              <a:t>Resonant circuits (series or parallel) are useful for </a:t>
            </a:r>
            <a:r>
              <a:rPr lang="en-US" b="1" dirty="0">
                <a:solidFill>
                  <a:srgbClr val="0000FF"/>
                </a:solidFill>
                <a:latin typeface="Garamond" panose="02020404030301010803" pitchFamily="18" charset="0"/>
              </a:rPr>
              <a:t>constructing filters</a:t>
            </a:r>
            <a:endParaRPr lang="en-IN" b="1" dirty="0">
              <a:solidFill>
                <a:srgbClr val="0000FF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04635"/>
            <a:ext cx="8534400" cy="2308324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IN" b="1" dirty="0">
                <a:latin typeface="Garamond" panose="02020404030301010803" pitchFamily="18" charset="0"/>
              </a:rPr>
              <a:t>Note that at resonance: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impedance is purely resistive, thus, Z = </a:t>
            </a:r>
            <a:r>
              <a:rPr lang="en-US" b="1" i="1" dirty="0">
                <a:latin typeface="Garamond" panose="02020404030301010803" pitchFamily="18" charset="0"/>
              </a:rPr>
              <a:t>R</a:t>
            </a:r>
            <a:r>
              <a:rPr lang="en-US" b="1" dirty="0">
                <a:latin typeface="Garamond" panose="02020404030301010803" pitchFamily="18" charset="0"/>
              </a:rPr>
              <a:t>. In other words, </a:t>
            </a: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i="1" dirty="0" smtClean="0">
                <a:latin typeface="Garamond" panose="02020404030301010803" pitchFamily="18" charset="0"/>
              </a:rPr>
              <a:t>LC </a:t>
            </a:r>
            <a:r>
              <a:rPr lang="en-US" b="1" dirty="0" smtClean="0">
                <a:latin typeface="Garamond" panose="02020404030301010803" pitchFamily="18" charset="0"/>
              </a:rPr>
              <a:t>series combination </a:t>
            </a:r>
            <a:r>
              <a:rPr lang="en-US" b="1" dirty="0">
                <a:latin typeface="Garamond" panose="02020404030301010803" pitchFamily="18" charset="0"/>
              </a:rPr>
              <a:t>acts like a short circuit, and the entire </a:t>
            </a:r>
            <a:r>
              <a:rPr lang="en-US" b="1" dirty="0" smtClean="0">
                <a:latin typeface="Garamond" panose="02020404030301010803" pitchFamily="18" charset="0"/>
              </a:rPr>
              <a:t>voltage </a:t>
            </a:r>
            <a:r>
              <a:rPr lang="en-IN" b="1" dirty="0" smtClean="0">
                <a:latin typeface="Garamond" panose="02020404030301010803" pitchFamily="18" charset="0"/>
              </a:rPr>
              <a:t>is </a:t>
            </a:r>
            <a:r>
              <a:rPr lang="en-IN" b="1" dirty="0">
                <a:latin typeface="Garamond" panose="02020404030301010803" pitchFamily="18" charset="0"/>
              </a:rPr>
              <a:t>across </a:t>
            </a:r>
            <a:r>
              <a:rPr lang="en-IN" b="1" i="1" dirty="0">
                <a:latin typeface="Garamond" panose="02020404030301010803" pitchFamily="18" charset="0"/>
              </a:rPr>
              <a:t>R</a:t>
            </a:r>
            <a:r>
              <a:rPr lang="en-IN" b="1" dirty="0" smtClean="0">
                <a:latin typeface="Garamond" panose="02020404030301010803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Garamond" panose="02020404030301010803" pitchFamily="18" charset="0"/>
              </a:rPr>
              <a:t>Im</a:t>
            </a:r>
            <a:r>
              <a:rPr lang="en-US" b="1" dirty="0" smtClean="0">
                <a:latin typeface="Garamond" panose="02020404030301010803" pitchFamily="18" charset="0"/>
              </a:rPr>
              <a:t>(Z)=0</a:t>
            </a:r>
            <a:endParaRPr lang="en-IN" b="1" dirty="0" smtClean="0">
              <a:latin typeface="Garamond" panose="02020404030301010803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voltage V</a:t>
            </a:r>
            <a:r>
              <a:rPr lang="en-US" sz="800" b="1" i="1" dirty="0">
                <a:latin typeface="Garamond" panose="02020404030301010803" pitchFamily="18" charset="0"/>
              </a:rPr>
              <a:t>s </a:t>
            </a:r>
            <a:r>
              <a:rPr lang="en-US" b="1" dirty="0">
                <a:latin typeface="Garamond" panose="02020404030301010803" pitchFamily="18" charset="0"/>
              </a:rPr>
              <a:t>and the current I are in phase, so that the </a:t>
            </a:r>
            <a:r>
              <a:rPr lang="en-US" b="1" dirty="0" smtClean="0">
                <a:latin typeface="Garamond" panose="02020404030301010803" pitchFamily="18" charset="0"/>
              </a:rPr>
              <a:t>power </a:t>
            </a:r>
            <a:r>
              <a:rPr lang="en-IN" b="1" dirty="0" smtClean="0">
                <a:latin typeface="Garamond" panose="02020404030301010803" pitchFamily="18" charset="0"/>
              </a:rPr>
              <a:t>factor </a:t>
            </a:r>
            <a:r>
              <a:rPr lang="en-IN" b="1" dirty="0">
                <a:latin typeface="Garamond" panose="02020404030301010803" pitchFamily="18" charset="0"/>
              </a:rPr>
              <a:t>is </a:t>
            </a:r>
            <a:r>
              <a:rPr lang="en-IN" b="1" dirty="0" smtClean="0">
                <a:latin typeface="Garamond" panose="02020404030301010803" pitchFamily="18" charset="0"/>
              </a:rPr>
              <a:t>unity.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The </a:t>
            </a:r>
            <a:r>
              <a:rPr lang="en-US" b="1" dirty="0">
                <a:latin typeface="Garamond" panose="02020404030301010803" pitchFamily="18" charset="0"/>
              </a:rPr>
              <a:t>magnitude of </a:t>
            </a:r>
            <a:r>
              <a:rPr lang="en-US" b="1" dirty="0" smtClean="0">
                <a:latin typeface="Garamond" panose="02020404030301010803" pitchFamily="18" charset="0"/>
              </a:rPr>
              <a:t>Z </a:t>
            </a:r>
            <a:r>
              <a:rPr lang="en-US" b="1" dirty="0">
                <a:latin typeface="Garamond" panose="02020404030301010803" pitchFamily="18" charset="0"/>
              </a:rPr>
              <a:t>is </a:t>
            </a:r>
            <a:r>
              <a:rPr lang="en-US" b="1" dirty="0" smtClean="0">
                <a:latin typeface="Garamond" panose="02020404030301010803" pitchFamily="18" charset="0"/>
              </a:rPr>
              <a:t>minimum and I is maximum.</a:t>
            </a:r>
          </a:p>
          <a:p>
            <a:pPr marL="342900" indent="-342900">
              <a:buAutoNum type="arabicPeriod"/>
            </a:pPr>
            <a:r>
              <a:rPr lang="en-US" b="1" dirty="0" smtClean="0">
                <a:latin typeface="Garamond" panose="02020404030301010803" pitchFamily="18" charset="0"/>
              </a:rPr>
              <a:t>The inductor voltage and capacitor voltage can be much more </a:t>
            </a:r>
            <a:r>
              <a:rPr lang="en-IN" b="1" dirty="0" smtClean="0">
                <a:latin typeface="Garamond" panose="02020404030301010803" pitchFamily="18" charset="0"/>
              </a:rPr>
              <a:t>than the source voltage.</a:t>
            </a:r>
            <a:endParaRPr lang="en-IN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219" y="25369"/>
            <a:ext cx="2668346" cy="1822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857" y="147186"/>
            <a:ext cx="2074612" cy="69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242" y="434694"/>
            <a:ext cx="2161054" cy="625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52" y="1060007"/>
            <a:ext cx="1210190" cy="571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8541" y="936414"/>
            <a:ext cx="1988170" cy="9056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12761" y="147186"/>
            <a:ext cx="1418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>
                <a:latin typeface="Garamond" panose="02020404030301010803" pitchFamily="18" charset="0"/>
              </a:rPr>
              <a:t>at resonance</a:t>
            </a:r>
            <a:endParaRPr lang="en-IN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8885" y="1000816"/>
            <a:ext cx="1426296" cy="63609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2115" y="1775372"/>
            <a:ext cx="832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The highest power dissipated occurs at resonance, when </a:t>
            </a:r>
            <a:r>
              <a:rPr lang="en-US" b="1" i="1" dirty="0">
                <a:latin typeface="Garamond" panose="02020404030301010803" pitchFamily="18" charset="0"/>
              </a:rPr>
              <a:t>I </a:t>
            </a:r>
            <a:r>
              <a:rPr lang="en-US" b="1" dirty="0">
                <a:latin typeface="Garamond" panose="02020404030301010803" pitchFamily="18" charset="0"/>
              </a:rPr>
              <a:t>= </a:t>
            </a:r>
            <a:r>
              <a:rPr lang="en-US" b="1" i="1" dirty="0" err="1">
                <a:latin typeface="Garamond" panose="02020404030301010803" pitchFamily="18" charset="0"/>
              </a:rPr>
              <a:t>Vm</a:t>
            </a:r>
            <a:r>
              <a:rPr lang="en-US" b="1" dirty="0" err="1">
                <a:latin typeface="Garamond" panose="02020404030301010803" pitchFamily="18" charset="0"/>
              </a:rPr>
              <a:t>∕</a:t>
            </a:r>
            <a:r>
              <a:rPr lang="en-US" b="1" i="1" dirty="0" err="1">
                <a:latin typeface="Garamond" panose="02020404030301010803" pitchFamily="18" charset="0"/>
              </a:rPr>
              <a:t>R</a:t>
            </a:r>
            <a:r>
              <a:rPr lang="en-US" b="1" dirty="0">
                <a:latin typeface="Garamond" panose="02020404030301010803" pitchFamily="18" charset="0"/>
              </a:rPr>
              <a:t>, </a:t>
            </a:r>
            <a:r>
              <a:rPr lang="en-US" b="1" dirty="0" smtClean="0">
                <a:latin typeface="Garamond" panose="02020404030301010803" pitchFamily="18" charset="0"/>
              </a:rPr>
              <a:t>so </a:t>
            </a:r>
            <a:r>
              <a:rPr lang="en-IN" b="1" dirty="0" smtClean="0">
                <a:latin typeface="Garamond" panose="02020404030301010803" pitchFamily="18" charset="0"/>
              </a:rPr>
              <a:t>that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0373" y="2108418"/>
            <a:ext cx="1469517" cy="63609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0834" y="2615893"/>
            <a:ext cx="85443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At certain frequencies </a:t>
            </a:r>
            <a:r>
              <a:rPr lang="en-US" b="1" i="1" dirty="0">
                <a:latin typeface="Garamond" panose="02020404030301010803" pitchFamily="18" charset="0"/>
              </a:rPr>
              <a:t>ω </a:t>
            </a:r>
            <a:r>
              <a:rPr lang="en-US" b="1" dirty="0">
                <a:latin typeface="Garamond" panose="02020404030301010803" pitchFamily="18" charset="0"/>
              </a:rPr>
              <a:t>= </a:t>
            </a:r>
            <a:r>
              <a:rPr lang="en-US" b="1" i="1" dirty="0">
                <a:latin typeface="Garamond" panose="02020404030301010803" pitchFamily="18" charset="0"/>
              </a:rPr>
              <a:t>ω</a:t>
            </a:r>
            <a:r>
              <a:rPr lang="en-US" sz="800" b="1" dirty="0">
                <a:latin typeface="Garamond" panose="02020404030301010803" pitchFamily="18" charset="0"/>
              </a:rPr>
              <a:t>1</a:t>
            </a:r>
            <a:r>
              <a:rPr lang="en-US" b="1" dirty="0">
                <a:latin typeface="Garamond" panose="02020404030301010803" pitchFamily="18" charset="0"/>
              </a:rPr>
              <a:t>, </a:t>
            </a:r>
            <a:r>
              <a:rPr lang="en-US" b="1" i="1" dirty="0">
                <a:latin typeface="Garamond" panose="02020404030301010803" pitchFamily="18" charset="0"/>
              </a:rPr>
              <a:t>ω</a:t>
            </a:r>
            <a:r>
              <a:rPr lang="en-US" sz="800" b="1" dirty="0">
                <a:latin typeface="Garamond" panose="02020404030301010803" pitchFamily="18" charset="0"/>
              </a:rPr>
              <a:t>2</a:t>
            </a:r>
            <a:r>
              <a:rPr lang="en-US" b="1" dirty="0">
                <a:latin typeface="Garamond" panose="02020404030301010803" pitchFamily="18" charset="0"/>
              </a:rPr>
              <a:t>, the dissipated power is half the </a:t>
            </a:r>
            <a:r>
              <a:rPr lang="en-US" b="1" dirty="0" smtClean="0">
                <a:latin typeface="Garamond" panose="02020404030301010803" pitchFamily="18" charset="0"/>
              </a:rPr>
              <a:t>maximum </a:t>
            </a:r>
            <a:r>
              <a:rPr lang="en-IN" b="1" dirty="0" smtClean="0">
                <a:latin typeface="Garamond" panose="02020404030301010803" pitchFamily="18" charset="0"/>
              </a:rPr>
              <a:t>value</a:t>
            </a:r>
            <a:r>
              <a:rPr lang="en-IN" b="1" dirty="0">
                <a:latin typeface="Garamond" panose="02020404030301010803" pitchFamily="18" charset="0"/>
              </a:rPr>
              <a:t>; that is,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783" y="3262224"/>
            <a:ext cx="2939034" cy="6037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67200" y="3177664"/>
            <a:ext cx="45720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b="1">
                <a:latin typeface="Garamond" panose="02020404030301010803" pitchFamily="18" charset="0"/>
              </a:rPr>
              <a:t>Hence, </a:t>
            </a:r>
            <a:r>
              <a:rPr lang="en-US" b="1" i="1">
                <a:latin typeface="Garamond" panose="02020404030301010803" pitchFamily="18" charset="0"/>
              </a:rPr>
              <a:t>ω</a:t>
            </a:r>
            <a:r>
              <a:rPr lang="en-US" sz="800" b="1">
                <a:latin typeface="Garamond" panose="02020404030301010803" pitchFamily="18" charset="0"/>
              </a:rPr>
              <a:t>1 </a:t>
            </a:r>
            <a:r>
              <a:rPr lang="en-US" b="1">
                <a:latin typeface="Garamond" panose="02020404030301010803" pitchFamily="18" charset="0"/>
              </a:rPr>
              <a:t>and </a:t>
            </a:r>
            <a:r>
              <a:rPr lang="en-US" b="1" i="1">
                <a:latin typeface="Garamond" panose="02020404030301010803" pitchFamily="18" charset="0"/>
              </a:rPr>
              <a:t>ω</a:t>
            </a:r>
            <a:r>
              <a:rPr lang="en-US" sz="800" b="1">
                <a:latin typeface="Garamond" panose="02020404030301010803" pitchFamily="18" charset="0"/>
              </a:rPr>
              <a:t>2 </a:t>
            </a:r>
            <a:r>
              <a:rPr lang="en-US" b="1">
                <a:latin typeface="Garamond" panose="02020404030301010803" pitchFamily="18" charset="0"/>
              </a:rPr>
              <a:t>are called the </a:t>
            </a:r>
            <a:r>
              <a:rPr lang="en-US" b="1" i="1">
                <a:latin typeface="Garamond" panose="02020404030301010803" pitchFamily="18" charset="0"/>
              </a:rPr>
              <a:t>half-power frequencies.</a:t>
            </a:r>
            <a:endParaRPr lang="en-IN" b="1" dirty="0">
              <a:latin typeface="Garamond" panose="020204040303010108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748" y="3866906"/>
            <a:ext cx="8544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aramond" panose="02020404030301010803" pitchFamily="18" charset="0"/>
              </a:rPr>
              <a:t>We can relate the half-power frequencies with the resonant frequency.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9668" y="4236238"/>
            <a:ext cx="1253412" cy="409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5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65262"/>
            <a:ext cx="547260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Generating </a:t>
            </a:r>
            <a:r>
              <a:rPr lang="en-US" sz="2400" b="1" dirty="0" smtClean="0">
                <a:latin typeface="Garamond" pitchFamily="18" charset="0"/>
              </a:rPr>
              <a:t>ac Voltages (Method A)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1904" y="484242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One  way  to  generate  an  ac  voltage  is  to  rotate  a  coil  of  wire  at  </a:t>
            </a:r>
            <a:r>
              <a:rPr lang="en-US" sz="2000" b="1" dirty="0" smtClean="0">
                <a:latin typeface="Garamond" pitchFamily="18" charset="0"/>
              </a:rPr>
              <a:t>constant angular </a:t>
            </a:r>
            <a:r>
              <a:rPr lang="en-US" sz="2000" b="1" dirty="0">
                <a:latin typeface="Garamond" pitchFamily="18" charset="0"/>
              </a:rPr>
              <a:t>velocity in a ﬁxed magnetic ﬁeld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1904" y="3435846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 magnitude of the </a:t>
            </a:r>
            <a:r>
              <a:rPr lang="en-US" sz="2000" b="1" dirty="0">
                <a:latin typeface="Garamond" pitchFamily="18" charset="0"/>
              </a:rPr>
              <a:t>resulting voltage is proportional to the rate at which ﬂux lines are cut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008" y="4171950"/>
            <a:ext cx="8854592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its polarity is dependent on the direction </a:t>
            </a:r>
            <a:r>
              <a:rPr lang="en-US" sz="2000" b="1" dirty="0" smtClean="0">
                <a:latin typeface="Garamond" pitchFamily="18" charset="0"/>
              </a:rPr>
              <a:t>the coil </a:t>
            </a:r>
            <a:r>
              <a:rPr lang="en-US" sz="2000" b="1" dirty="0">
                <a:latin typeface="Garamond" pitchFamily="18" charset="0"/>
              </a:rPr>
              <a:t>sides move through the ﬁeld.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0150"/>
            <a:ext cx="25202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00150"/>
            <a:ext cx="2304256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00150"/>
            <a:ext cx="20671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268" y="1276350"/>
            <a:ext cx="218133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48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3832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The width of the response curve depends on the </a:t>
            </a:r>
            <a:r>
              <a:rPr lang="en-IN" b="1" i="1" dirty="0" smtClean="0">
                <a:latin typeface="Garamond" panose="02020404030301010803" pitchFamily="18" charset="0"/>
              </a:rPr>
              <a:t>bandwidth B, which is defined as the difference </a:t>
            </a:r>
            <a:r>
              <a:rPr lang="en-IN" b="1" dirty="0" smtClean="0">
                <a:latin typeface="Garamond" panose="02020404030301010803" pitchFamily="18" charset="0"/>
              </a:rPr>
              <a:t>between the two half-power frequencies,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79851"/>
            <a:ext cx="135466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88073" y="932586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>
                <a:latin typeface="Garamond" panose="02020404030301010803" pitchFamily="18" charset="0"/>
              </a:rPr>
              <a:t>The “sharpness” of the resonance in a resonant circuit is measured quantitatively by the </a:t>
            </a:r>
            <a:r>
              <a:rPr lang="en-IN" b="1" i="1" dirty="0" smtClean="0">
                <a:latin typeface="Garamond" panose="02020404030301010803" pitchFamily="18" charset="0"/>
              </a:rPr>
              <a:t>quality factor Q.</a:t>
            </a:r>
          </a:p>
          <a:p>
            <a:r>
              <a:rPr lang="en-IN" b="1" dirty="0" smtClean="0">
                <a:latin typeface="Garamond" panose="02020404030301010803" pitchFamily="18" charset="0"/>
              </a:rPr>
              <a:t>The quality factor relates the maximum or peak energy stored to the energy </a:t>
            </a:r>
            <a:r>
              <a:rPr lang="en-IN" b="1" dirty="0" smtClean="0">
                <a:latin typeface="Garamond" panose="02020404030301010803" pitchFamily="18" charset="0"/>
              </a:rPr>
              <a:t>dissipated in </a:t>
            </a:r>
            <a:r>
              <a:rPr lang="en-IN" b="1" dirty="0" smtClean="0">
                <a:latin typeface="Garamond" panose="02020404030301010803" pitchFamily="18" charset="0"/>
              </a:rPr>
              <a:t>the circuit per cycle of oscillation:</a:t>
            </a:r>
            <a:endParaRPr lang="en-IN" b="1" dirty="0">
              <a:latin typeface="Garamond" panose="02020404030301010803" pitchFamily="18" charset="0"/>
            </a:endParaRP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5005" y="1839307"/>
            <a:ext cx="321212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0" y="2129365"/>
            <a:ext cx="2719039" cy="2943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674" y="2981105"/>
            <a:ext cx="1988170" cy="9379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5220" y="2800717"/>
            <a:ext cx="1555959" cy="970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44000" y="3924070"/>
            <a:ext cx="5742800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The </a:t>
            </a:r>
            <a:r>
              <a:rPr lang="en-US" b="1" dirty="0">
                <a:solidFill>
                  <a:srgbClr val="009E70"/>
                </a:solidFill>
                <a:latin typeface="Garamond" panose="02020404030301010803" pitchFamily="18" charset="0"/>
              </a:rPr>
              <a:t>quality factor </a:t>
            </a:r>
            <a:r>
              <a:rPr lang="en-US" b="1" dirty="0">
                <a:solidFill>
                  <a:srgbClr val="000000"/>
                </a:solidFill>
                <a:latin typeface="Garamond" panose="02020404030301010803" pitchFamily="18" charset="0"/>
              </a:rPr>
              <a:t>of a resonant circuit is the ratio of its resonant </a:t>
            </a:r>
            <a:r>
              <a:rPr lang="en-US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frequency </a:t>
            </a:r>
            <a:r>
              <a:rPr lang="en-IN" b="1" dirty="0" smtClean="0">
                <a:solidFill>
                  <a:srgbClr val="000000"/>
                </a:solidFill>
                <a:latin typeface="Garamond" panose="02020404030301010803" pitchFamily="18" charset="0"/>
              </a:rPr>
              <a:t>to </a:t>
            </a:r>
            <a:r>
              <a:rPr lang="en-IN" b="1" dirty="0">
                <a:solidFill>
                  <a:srgbClr val="000000"/>
                </a:solidFill>
                <a:latin typeface="Garamond" panose="02020404030301010803" pitchFamily="18" charset="0"/>
              </a:rPr>
              <a:t>its bandwidth.</a:t>
            </a:r>
            <a:endParaRPr lang="en-IN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42950"/>
            <a:ext cx="6553200" cy="35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33350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In the circuit of Fig. </a:t>
            </a:r>
            <a:r>
              <a:rPr lang="en-IN" i="1" dirty="0" smtClean="0"/>
              <a:t>R = 2 Ω, L = 1 </a:t>
            </a:r>
            <a:r>
              <a:rPr lang="en-IN" i="1" dirty="0" err="1" smtClean="0"/>
              <a:t>mH</a:t>
            </a:r>
            <a:r>
              <a:rPr lang="en-IN" i="1" dirty="0" smtClean="0"/>
              <a:t>, and C = 0.4 </a:t>
            </a:r>
            <a:r>
              <a:rPr lang="en-IN" i="1" dirty="0" err="1" smtClean="0"/>
              <a:t>μF</a:t>
            </a:r>
            <a:r>
              <a:rPr lang="en-IN" i="1" dirty="0" smtClean="0"/>
              <a:t>. (a) Find </a:t>
            </a:r>
            <a:r>
              <a:rPr lang="en-IN" dirty="0" smtClean="0"/>
              <a:t>the resonant frequency and the half-power frequencies. (b) Calculate the quality factor and bandwidth. (c) Determine the amplitude of the current at </a:t>
            </a:r>
            <a:r>
              <a:rPr lang="en-IN" i="1" dirty="0" smtClean="0"/>
              <a:t>ω0, ω1, and ω2.</a:t>
            </a:r>
            <a:endParaRPr lang="en-IN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047750"/>
            <a:ext cx="22288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Determine the resonant frequency of the circuit in Fig.</a:t>
            </a:r>
            <a:endParaRPr lang="en-IN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85750"/>
            <a:ext cx="291070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85750"/>
            <a:ext cx="314933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3335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Determine the resonant frequency of the circuit in Fig.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361950"/>
            <a:ext cx="27749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13335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At </a:t>
            </a:r>
            <a:r>
              <a:rPr lang="en-IN" i="1" dirty="0" smtClean="0"/>
              <a:t>ω = 377 </a:t>
            </a:r>
            <a:r>
              <a:rPr lang="en-IN" i="1" dirty="0" err="1" smtClean="0"/>
              <a:t>rad</a:t>
            </a:r>
            <a:r>
              <a:rPr lang="en-IN" i="1" dirty="0" smtClean="0"/>
              <a:t>/s, find the input impedance of the </a:t>
            </a:r>
            <a:r>
              <a:rPr lang="en-IN" dirty="0" smtClean="0"/>
              <a:t>circuit shown in Fig.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209550"/>
            <a:ext cx="3561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Determine </a:t>
            </a:r>
            <a:r>
              <a:rPr lang="en-IN" b="1" dirty="0" smtClean="0"/>
              <a:t>Z</a:t>
            </a:r>
            <a:r>
              <a:rPr lang="en-IN" b="1" i="1" baseline="-25000" dirty="0" smtClean="0"/>
              <a:t>T</a:t>
            </a:r>
            <a:r>
              <a:rPr lang="en-IN" b="1" i="1" dirty="0" smtClean="0"/>
              <a:t> and I for the circuit in</a:t>
            </a:r>
            <a:endParaRPr lang="en-IN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85750"/>
            <a:ext cx="29527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0955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At </a:t>
            </a:r>
            <a:r>
              <a:rPr lang="en-IN" i="1" dirty="0" smtClean="0"/>
              <a:t>ω = 1 </a:t>
            </a:r>
            <a:r>
              <a:rPr lang="en-IN" i="1" dirty="0" err="1" smtClean="0"/>
              <a:t>rad</a:t>
            </a:r>
            <a:r>
              <a:rPr lang="en-IN" i="1" dirty="0" smtClean="0"/>
              <a:t>/s, obtain the input admittance in the </a:t>
            </a:r>
            <a:r>
              <a:rPr lang="en-IN" dirty="0" smtClean="0"/>
              <a:t>circuit of Fig.</a:t>
            </a:r>
            <a:endParaRPr lang="en-IN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39739" y="361950"/>
            <a:ext cx="275661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285750"/>
            <a:ext cx="4118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Find </a:t>
            </a:r>
            <a:r>
              <a:rPr lang="en-IN" i="1" dirty="0" smtClean="0"/>
              <a:t>v(t) and </a:t>
            </a:r>
            <a:r>
              <a:rPr lang="en-IN" i="1" dirty="0" err="1" smtClean="0"/>
              <a:t>i</a:t>
            </a:r>
            <a:r>
              <a:rPr lang="en-IN" i="1" dirty="0" smtClean="0"/>
              <a:t>(t) in the circuit shown in Fig</a:t>
            </a:r>
            <a:endParaRPr lang="en-IN" dirty="0"/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1771" y="438150"/>
            <a:ext cx="306592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6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95736" y="65262"/>
            <a:ext cx="42484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Generating </a:t>
            </a:r>
            <a:r>
              <a:rPr lang="en-US" sz="2400" b="1" dirty="0" smtClean="0">
                <a:latin typeface="Garamond" pitchFamily="18" charset="0"/>
              </a:rPr>
              <a:t>ac </a:t>
            </a:r>
            <a:r>
              <a:rPr lang="en-US" sz="2400" b="1" dirty="0">
                <a:latin typeface="Garamond" pitchFamily="18" charset="0"/>
              </a:rPr>
              <a:t>Voltages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895350"/>
            <a:ext cx="385669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Since  the  coil  rotates  continuously, the  </a:t>
            </a:r>
            <a:r>
              <a:rPr lang="en-US" sz="2000" b="1" dirty="0" smtClean="0">
                <a:latin typeface="Garamond" pitchFamily="18" charset="0"/>
              </a:rPr>
              <a:t>voltage produced </a:t>
            </a:r>
            <a:r>
              <a:rPr lang="en-US" sz="2000" b="1" dirty="0">
                <a:latin typeface="Garamond" pitchFamily="18" charset="0"/>
              </a:rPr>
              <a:t>will be a repetitive,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4"/>
          <a:stretch>
            <a:fillRect/>
          </a:stretch>
        </p:blipFill>
        <p:spPr bwMode="auto">
          <a:xfrm>
            <a:off x="4267200" y="590550"/>
            <a:ext cx="434871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343150"/>
            <a:ext cx="150393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Garamond" pitchFamily="18" charset="0"/>
              </a:rPr>
              <a:t>Time Scales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2190750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Often </a:t>
            </a:r>
            <a:r>
              <a:rPr lang="en-US" sz="2000" b="1" dirty="0">
                <a:latin typeface="Garamond" pitchFamily="18" charset="0"/>
              </a:rPr>
              <a:t>we need </a:t>
            </a:r>
            <a:r>
              <a:rPr lang="en-US" sz="2000" b="1" dirty="0" smtClean="0">
                <a:latin typeface="Garamond" pitchFamily="18" charset="0"/>
              </a:rPr>
              <a:t>to scale the output voltage  in </a:t>
            </a:r>
            <a:r>
              <a:rPr lang="en-US" sz="2000" b="1" dirty="0">
                <a:latin typeface="Garamond" pitchFamily="18" charset="0"/>
              </a:rPr>
              <a:t>time. </a:t>
            </a:r>
            <a:endParaRPr lang="en-US" sz="2000" b="1" dirty="0" smtClean="0">
              <a:latin typeface="Garamond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The </a:t>
            </a:r>
            <a:r>
              <a:rPr lang="en-US" sz="2000" b="1" dirty="0">
                <a:latin typeface="Garamond" pitchFamily="18" charset="0"/>
              </a:rPr>
              <a:t>length of time required to generate one cycle depends on the </a:t>
            </a:r>
            <a:r>
              <a:rPr lang="en-US" sz="2000" b="1" dirty="0" smtClean="0">
                <a:latin typeface="Garamond" pitchFamily="18" charset="0"/>
              </a:rPr>
              <a:t>velocity </a:t>
            </a:r>
            <a:r>
              <a:rPr lang="en-US" sz="2000" b="1" dirty="0">
                <a:latin typeface="Garamond" pitchFamily="18" charset="0"/>
              </a:rPr>
              <a:t>of rotation.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11"/>
          <a:stretch>
            <a:fillRect/>
          </a:stretch>
        </p:blipFill>
        <p:spPr bwMode="auto">
          <a:xfrm>
            <a:off x="5943600" y="3238081"/>
            <a:ext cx="3048000" cy="123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1000" y="3409950"/>
            <a:ext cx="54568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600 revolutions </a:t>
            </a:r>
            <a:r>
              <a:rPr lang="en-US" b="1" dirty="0">
                <a:latin typeface="Garamond" pitchFamily="18" charset="0"/>
              </a:rPr>
              <a:t>in 1 minute </a:t>
            </a:r>
            <a:r>
              <a:rPr lang="en-US" b="1" dirty="0" smtClean="0">
                <a:latin typeface="Garamond" pitchFamily="18" charset="0"/>
              </a:rPr>
              <a:t> = 600 </a:t>
            </a:r>
            <a:r>
              <a:rPr lang="en-US" b="1" dirty="0">
                <a:latin typeface="Garamond" pitchFamily="18" charset="0"/>
              </a:rPr>
              <a:t>rev </a:t>
            </a:r>
            <a:r>
              <a:rPr lang="en-US" b="1" dirty="0" smtClean="0">
                <a:latin typeface="Garamond" pitchFamily="18" charset="0"/>
              </a:rPr>
              <a:t>/ </a:t>
            </a:r>
            <a:r>
              <a:rPr lang="en-US" b="1" dirty="0">
                <a:latin typeface="Garamond" pitchFamily="18" charset="0"/>
              </a:rPr>
              <a:t>60 s  </a:t>
            </a:r>
            <a:r>
              <a:rPr lang="en-US" b="1" dirty="0" smtClean="0">
                <a:latin typeface="Garamond" pitchFamily="18" charset="0"/>
              </a:rPr>
              <a:t> </a:t>
            </a:r>
          </a:p>
          <a:p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                                     =  </a:t>
            </a:r>
            <a:r>
              <a:rPr lang="en-US" b="1" dirty="0">
                <a:latin typeface="Garamond" pitchFamily="18" charset="0"/>
              </a:rPr>
              <a:t>10 </a:t>
            </a:r>
            <a:r>
              <a:rPr lang="en-US" b="1" dirty="0" smtClean="0">
                <a:latin typeface="Garamond" pitchFamily="18" charset="0"/>
              </a:rPr>
              <a:t>revolutions </a:t>
            </a:r>
            <a:r>
              <a:rPr lang="en-US" b="1" dirty="0">
                <a:latin typeface="Garamond" pitchFamily="18" charset="0"/>
              </a:rPr>
              <a:t>in 1 second.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095750"/>
            <a:ext cx="545689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>
                <a:latin typeface="Garamond" pitchFamily="18" charset="0"/>
              </a:rPr>
              <a:t>The </a:t>
            </a:r>
            <a:r>
              <a:rPr lang="en-US" b="1" dirty="0">
                <a:latin typeface="Garamond" pitchFamily="18" charset="0"/>
              </a:rPr>
              <a:t>time for 1 revolution  </a:t>
            </a:r>
            <a:r>
              <a:rPr lang="en-US" b="1" dirty="0" smtClean="0">
                <a:latin typeface="Garamond" pitchFamily="18" charset="0"/>
              </a:rPr>
              <a:t>= one-tenth </a:t>
            </a:r>
            <a:r>
              <a:rPr lang="en-US" b="1" dirty="0">
                <a:latin typeface="Garamond" pitchFamily="18" charset="0"/>
              </a:rPr>
              <a:t>of a </a:t>
            </a:r>
            <a:r>
              <a:rPr lang="en-US" b="1" dirty="0" smtClean="0">
                <a:latin typeface="Garamond" pitchFamily="18" charset="0"/>
              </a:rPr>
              <a:t>second </a:t>
            </a:r>
          </a:p>
          <a:p>
            <a:r>
              <a:rPr lang="en-US" b="1" dirty="0">
                <a:latin typeface="Garamond" pitchFamily="18" charset="0"/>
              </a:rPr>
              <a:t> </a:t>
            </a:r>
            <a:r>
              <a:rPr lang="en-US" b="1" dirty="0" smtClean="0">
                <a:latin typeface="Garamond" pitchFamily="18" charset="0"/>
              </a:rPr>
              <a:t>                                             = 100 </a:t>
            </a:r>
            <a:r>
              <a:rPr lang="en-US" b="1" dirty="0" err="1" smtClean="0">
                <a:latin typeface="Garamond" pitchFamily="18" charset="0"/>
              </a:rPr>
              <a:t>ms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79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3350"/>
            <a:ext cx="40903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285750"/>
            <a:ext cx="2349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 smtClean="0"/>
              <a:t>Determine </a:t>
            </a:r>
            <a:r>
              <a:rPr lang="en-IN" i="1" dirty="0" smtClean="0"/>
              <a:t>v(t) and </a:t>
            </a:r>
            <a:r>
              <a:rPr lang="en-IN" i="1" dirty="0" err="1" smtClean="0"/>
              <a:t>i</a:t>
            </a:r>
            <a:r>
              <a:rPr lang="en-IN" i="1" dirty="0" smtClean="0"/>
              <a:t>(t).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0955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Find </a:t>
            </a:r>
            <a:r>
              <a:rPr lang="en-IN" i="1" dirty="0" smtClean="0"/>
              <a:t>v s (t) in the circuit of Fig if the current ix </a:t>
            </a:r>
            <a:r>
              <a:rPr lang="en-IN" dirty="0" smtClean="0"/>
              <a:t>through the 1-Ω resistor is </a:t>
            </a:r>
          </a:p>
          <a:p>
            <a:r>
              <a:rPr lang="en-IN" dirty="0" smtClean="0"/>
              <a:t>8 sin 200</a:t>
            </a:r>
            <a:r>
              <a:rPr lang="en-IN" i="1" dirty="0" smtClean="0"/>
              <a:t>t A.</a:t>
            </a:r>
            <a:endParaRPr lang="en-IN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742950"/>
            <a:ext cx="312349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38150"/>
            <a:ext cx="3324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0955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Find </a:t>
            </a:r>
            <a:r>
              <a:rPr lang="en-IN" i="1" dirty="0" smtClean="0"/>
              <a:t>i</a:t>
            </a:r>
            <a:r>
              <a:rPr lang="en-IN" i="1" baseline="-25000" dirty="0" smtClean="0"/>
              <a:t>x</a:t>
            </a:r>
            <a:r>
              <a:rPr lang="en-IN" i="1" dirty="0" smtClean="0"/>
              <a:t> in the circuit of Fig using nodal analysis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97F10-55AA-4934-84DD-E9A81DB5BBE5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20955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 smtClean="0"/>
              <a:t>Determine current </a:t>
            </a:r>
            <a:r>
              <a:rPr lang="en-IN" b="1" dirty="0" smtClean="0"/>
              <a:t>I</a:t>
            </a:r>
            <a:r>
              <a:rPr lang="en-IN" b="1" i="1" dirty="0" smtClean="0"/>
              <a:t>o in the circuit of Fig. using mesh analysis.</a:t>
            </a:r>
            <a:endParaRPr lang="en-IN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514350"/>
            <a:ext cx="349431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467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CONCLUSION: AC Circuits</a:t>
            </a:r>
          </a:p>
        </p:txBody>
      </p:sp>
      <p:graphicFrame>
        <p:nvGraphicFramePr>
          <p:cNvPr id="653315" name="Object 3"/>
          <p:cNvGraphicFramePr>
            <a:graphicFrameLocks noChangeAspect="1"/>
          </p:cNvGraphicFramePr>
          <p:nvPr/>
        </p:nvGraphicFramePr>
        <p:xfrm>
          <a:off x="2362201" y="1771650"/>
          <a:ext cx="4602163" cy="271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4" name="Clip" r:id="rId6" imgW="2392560" imgH="1882080" progId="">
                  <p:embed/>
                </p:oleObj>
              </mc:Choice>
              <mc:Fallback>
                <p:oleObj name="Clip" r:id="rId6" imgW="2392560" imgH="188208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1771650"/>
                        <a:ext cx="4602163" cy="2714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3316" name="Picture 4" descr="pe01485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2600" y="1200150"/>
            <a:ext cx="5334000" cy="37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UG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4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7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The Basic Sine Wave Equation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78031"/>
            <a:ext cx="4419600" cy="1469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5" y="573528"/>
            <a:ext cx="6992555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The voltage produced by </a:t>
            </a:r>
            <a:r>
              <a:rPr lang="en-US" sz="2000" b="1" dirty="0" smtClean="0">
                <a:latin typeface="Garamond" pitchFamily="18" charset="0"/>
              </a:rPr>
              <a:t>the previously described generator is: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314450"/>
            <a:ext cx="2680079" cy="540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2418878"/>
            <a:ext cx="70511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latin typeface="Garamond" pitchFamily="18" charset="0"/>
              </a:rPr>
              <a:t>Em</a:t>
            </a:r>
            <a:r>
              <a:rPr lang="en-US" sz="2000" b="1" dirty="0" smtClean="0">
                <a:latin typeface="Garamond" pitchFamily="18" charset="0"/>
              </a:rPr>
              <a:t>: the </a:t>
            </a:r>
            <a:r>
              <a:rPr lang="en-US" sz="2000" b="1" dirty="0">
                <a:latin typeface="Garamond" pitchFamily="18" charset="0"/>
              </a:rPr>
              <a:t>maximum coil voltage </a:t>
            </a:r>
            <a:r>
              <a:rPr lang="en-US" sz="2000" b="1" dirty="0" smtClean="0">
                <a:latin typeface="Garamond" pitchFamily="18" charset="0"/>
              </a:rPr>
              <a:t>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b="1" dirty="0" smtClean="0">
                <a:latin typeface="Garamond" pitchFamily="18" charset="0"/>
              </a:rPr>
              <a:t>α</a:t>
            </a:r>
            <a:r>
              <a:rPr lang="en-US" sz="2000" b="1" dirty="0" smtClean="0">
                <a:latin typeface="Garamond" pitchFamily="18" charset="0"/>
              </a:rPr>
              <a:t>   : the </a:t>
            </a:r>
            <a:r>
              <a:rPr lang="en-US" sz="2000" b="1" dirty="0">
                <a:latin typeface="Garamond" pitchFamily="18" charset="0"/>
              </a:rPr>
              <a:t>instantaneous </a:t>
            </a:r>
            <a:r>
              <a:rPr lang="en-US" sz="2000" b="1" dirty="0" smtClean="0">
                <a:latin typeface="Garamond" pitchFamily="18" charset="0"/>
              </a:rPr>
              <a:t>angular position </a:t>
            </a:r>
            <a:r>
              <a:rPr lang="en-US" sz="2000" b="1" dirty="0">
                <a:latin typeface="Garamond" pitchFamily="18" charset="0"/>
              </a:rPr>
              <a:t>of the coil.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136" y="3638550"/>
            <a:ext cx="874846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For </a:t>
            </a:r>
            <a:r>
              <a:rPr lang="en-US" sz="2000" b="1" dirty="0">
                <a:latin typeface="Garamond" pitchFamily="18" charset="0"/>
              </a:rPr>
              <a:t>a given generator and rotational velocity, </a:t>
            </a:r>
            <a:r>
              <a:rPr lang="en-US" sz="2000" b="1" dirty="0" err="1" smtClean="0">
                <a:latin typeface="Garamond" pitchFamily="18" charset="0"/>
              </a:rPr>
              <a:t>Em</a:t>
            </a:r>
            <a:r>
              <a:rPr lang="en-US" sz="2000" b="1" dirty="0" smtClean="0">
                <a:latin typeface="Garamond" pitchFamily="18" charset="0"/>
              </a:rPr>
              <a:t> </a:t>
            </a:r>
            <a:r>
              <a:rPr lang="en-US" sz="2000" b="1" dirty="0">
                <a:latin typeface="Garamond" pitchFamily="18" charset="0"/>
              </a:rPr>
              <a:t>is </a:t>
            </a:r>
            <a:r>
              <a:rPr lang="en-US" sz="2000" b="1" dirty="0" smtClean="0">
                <a:latin typeface="Garamond" pitchFamily="18" charset="0"/>
              </a:rPr>
              <a:t>constant.)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Note </a:t>
            </a:r>
            <a:r>
              <a:rPr lang="en-US" sz="2000" b="1" dirty="0">
                <a:latin typeface="Garamond" pitchFamily="18" charset="0"/>
              </a:rPr>
              <a:t>that a  0° represents the horizontal position of the coil and </a:t>
            </a:r>
            <a:r>
              <a:rPr lang="en-US" sz="2000" b="1" dirty="0" smtClean="0">
                <a:latin typeface="Garamond" pitchFamily="18" charset="0"/>
              </a:rPr>
              <a:t>that one </a:t>
            </a:r>
            <a:r>
              <a:rPr lang="en-US" sz="2000" b="1" dirty="0">
                <a:latin typeface="Garamond" pitchFamily="18" charset="0"/>
              </a:rPr>
              <a:t>complete cycle corresponds to 360°. </a:t>
            </a:r>
          </a:p>
        </p:txBody>
      </p:sp>
    </p:spTree>
    <p:extLst>
      <p:ext uri="{BB962C8B-B14F-4D97-AF65-F5344CB8AC3E}">
        <p14:creationId xmlns:p14="http://schemas.microsoft.com/office/powerpoint/2010/main" val="3933818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8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Angular </a:t>
            </a:r>
            <a:r>
              <a:rPr lang="en-US" sz="2400" b="1" dirty="0" smtClean="0">
                <a:latin typeface="Garamond" pitchFamily="18" charset="0"/>
              </a:rPr>
              <a:t>Velocity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 (</a:t>
            </a:r>
            <a:r>
              <a:rPr lang="el-GR" sz="2400" b="1" dirty="0" smtClean="0">
                <a:latin typeface="Garamond" pitchFamily="18" charset="0"/>
              </a:rPr>
              <a:t>ω</a:t>
            </a:r>
            <a:r>
              <a:rPr lang="en-US" sz="2400" b="1" dirty="0" smtClean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573528"/>
            <a:ext cx="878497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latin typeface="Garamond" pitchFamily="18" charset="0"/>
              </a:rPr>
              <a:t>The rate at which the generator coil rotates is called its angular velocity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3136" y="1962150"/>
            <a:ext cx="874846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 When you know the angular velocity of a coil and the length of </a:t>
            </a:r>
            <a:r>
              <a:rPr lang="en-US" sz="2000" b="1" dirty="0" smtClean="0">
                <a:latin typeface="Garamond" pitchFamily="18" charset="0"/>
              </a:rPr>
              <a:t>time that </a:t>
            </a:r>
            <a:r>
              <a:rPr lang="en-US" sz="2000" b="1" dirty="0">
                <a:latin typeface="Garamond" pitchFamily="18" charset="0"/>
              </a:rPr>
              <a:t>it has rotated, you can compute the angle through which it has </a:t>
            </a:r>
            <a:r>
              <a:rPr lang="en-US" sz="2000" b="1" dirty="0" smtClean="0">
                <a:latin typeface="Garamond" pitchFamily="18" charset="0"/>
              </a:rPr>
              <a:t>turned using: 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24150"/>
            <a:ext cx="1537320" cy="315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00200" y="1123950"/>
            <a:ext cx="648072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Garamond" pitchFamily="18" charset="0"/>
              </a:rPr>
              <a:t> If </a:t>
            </a:r>
            <a:r>
              <a:rPr lang="en-US" sz="2000" b="1" dirty="0" smtClean="0">
                <a:latin typeface="Garamond" pitchFamily="18" charset="0"/>
              </a:rPr>
              <a:t>the coil </a:t>
            </a:r>
            <a:r>
              <a:rPr lang="en-US" sz="2000" b="1" dirty="0">
                <a:latin typeface="Garamond" pitchFamily="18" charset="0"/>
              </a:rPr>
              <a:t>rotates through an angle of 30° in one </a:t>
            </a:r>
            <a:r>
              <a:rPr lang="en-US" sz="2000" b="1" dirty="0" smtClean="0">
                <a:latin typeface="Garamond" pitchFamily="18" charset="0"/>
              </a:rPr>
              <a:t>second,  </a:t>
            </a:r>
            <a:r>
              <a:rPr lang="en-US" sz="2000" b="1" dirty="0">
                <a:latin typeface="Garamond" pitchFamily="18" charset="0"/>
              </a:rPr>
              <a:t>its </a:t>
            </a:r>
            <a:r>
              <a:rPr lang="en-US" sz="2000" b="1" dirty="0" smtClean="0">
                <a:latin typeface="Garamond" pitchFamily="18" charset="0"/>
              </a:rPr>
              <a:t>angular velocity </a:t>
            </a:r>
            <a:r>
              <a:rPr lang="en-US" sz="2000" b="1" dirty="0">
                <a:latin typeface="Garamond" pitchFamily="18" charset="0"/>
              </a:rPr>
              <a:t>is 30° per second. 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76"/>
          <a:stretch>
            <a:fillRect/>
          </a:stretch>
        </p:blipFill>
        <p:spPr bwMode="auto">
          <a:xfrm>
            <a:off x="0" y="3091272"/>
            <a:ext cx="6019800" cy="146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38550"/>
            <a:ext cx="2308500" cy="104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6323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44409" y="4785996"/>
            <a:ext cx="742627" cy="273844"/>
          </a:xfrm>
        </p:spPr>
        <p:txBody>
          <a:bodyPr/>
          <a:lstStyle/>
          <a:p>
            <a:pPr>
              <a:defRPr/>
            </a:pPr>
            <a:fld id="{81F99485-1D6C-46E4-B0F6-43527582D7F7}" type="slidenum">
              <a:rPr lang="en-US" sz="3600" smtClean="0">
                <a:latin typeface="Garamond" pitchFamily="18" charset="0"/>
              </a:rPr>
              <a:pPr>
                <a:defRPr/>
              </a:pPr>
              <a:t>9</a:t>
            </a:fld>
            <a:endParaRPr lang="en-US" sz="3600" dirty="0">
              <a:latin typeface="Garamon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1640" y="4785997"/>
            <a:ext cx="7272808" cy="3428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Garamon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47665" y="65262"/>
            <a:ext cx="616906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Garamond" pitchFamily="18" charset="0"/>
              </a:rPr>
              <a:t>Radian Measure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573528"/>
            <a:ext cx="659809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>
                <a:latin typeface="Garamond" pitchFamily="18" charset="0"/>
              </a:rPr>
              <a:t>In </a:t>
            </a:r>
            <a:r>
              <a:rPr lang="en-US" sz="2000" b="1" dirty="0" smtClean="0">
                <a:latin typeface="Garamond" pitchFamily="18" charset="0"/>
              </a:rPr>
              <a:t>practice, </a:t>
            </a:r>
            <a:r>
              <a:rPr lang="el-GR" sz="2000" b="1" dirty="0" smtClean="0">
                <a:latin typeface="Garamond" pitchFamily="18" charset="0"/>
              </a:rPr>
              <a:t>ω</a:t>
            </a:r>
            <a:r>
              <a:rPr lang="en-US" sz="2000" b="1" dirty="0" smtClean="0">
                <a:latin typeface="Garamond" pitchFamily="18" charset="0"/>
              </a:rPr>
              <a:t> is </a:t>
            </a:r>
            <a:r>
              <a:rPr lang="en-US" sz="2000" b="1" dirty="0">
                <a:latin typeface="Garamond" pitchFamily="18" charset="0"/>
              </a:rPr>
              <a:t>usually expressed in radians per </a:t>
            </a:r>
            <a:r>
              <a:rPr lang="en-US" sz="2000" b="1" dirty="0" smtClean="0">
                <a:latin typeface="Garamond" pitchFamily="18" charset="0"/>
              </a:rPr>
              <a:t>second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latin typeface="Garamond" pitchFamily="18" charset="0"/>
              </a:rPr>
              <a:t>Radians and degrees </a:t>
            </a:r>
            <a:r>
              <a:rPr lang="en-US" sz="2000" b="1" dirty="0">
                <a:latin typeface="Garamond" pitchFamily="18" charset="0"/>
              </a:rPr>
              <a:t>are related by </a:t>
            </a:r>
            <a:r>
              <a:rPr lang="en-US" sz="2000" b="1" dirty="0" smtClean="0">
                <a:latin typeface="Garamond" pitchFamily="18" charset="0"/>
              </a:rPr>
              <a:t>:</a:t>
            </a:r>
            <a:endParaRPr lang="en-US" sz="2000" b="1" dirty="0">
              <a:latin typeface="Garamond" pitchFamily="18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81150"/>
            <a:ext cx="3339843" cy="45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2150"/>
            <a:ext cx="3124200" cy="1568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95550"/>
            <a:ext cx="3477675" cy="137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2038350"/>
            <a:ext cx="190924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latin typeface="Garamond" pitchFamily="18" charset="0"/>
              </a:rPr>
              <a:t>For Conversion:</a:t>
            </a:r>
            <a:endParaRPr lang="en-US" sz="2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218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83CBF1EAFBDF47BBEE5898F93C1B10" ma:contentTypeVersion="9" ma:contentTypeDescription="Create a new document." ma:contentTypeScope="" ma:versionID="186e0063c19fa2c48748d1ea751753f9">
  <xsd:schema xmlns:xsd="http://www.w3.org/2001/XMLSchema" xmlns:xs="http://www.w3.org/2001/XMLSchema" xmlns:p="http://schemas.microsoft.com/office/2006/metadata/properties" xmlns:ns2="c16200d6-7476-4772-979b-5d81a43459b8" targetNamespace="http://schemas.microsoft.com/office/2006/metadata/properties" ma:root="true" ma:fieldsID="9aed2c5dbc877a6b5a1209c2dc2ea74b" ns2:_="">
    <xsd:import namespace="c16200d6-7476-4772-979b-5d81a4345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200d6-7476-4772-979b-5d81a43459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83E8D9-AB0A-43C3-BA0C-E0839C35D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420419-06BE-4F6A-A835-4E0F490E4E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A6CE1D4-99E9-4933-A0DD-6F888D0A34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200d6-7476-4772-979b-5d81a43459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5833</TotalTime>
  <Words>2354</Words>
  <Application>Microsoft Office PowerPoint</Application>
  <PresentationFormat>On-screen Show (16:9)</PresentationFormat>
  <Paragraphs>280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Al-Hadith2</vt:lpstr>
      <vt:lpstr>Arial</vt:lpstr>
      <vt:lpstr>Calibri</vt:lpstr>
      <vt:lpstr>Garamond</vt:lpstr>
      <vt:lpstr>Tahoma</vt:lpstr>
      <vt:lpstr>Wingdings</vt:lpstr>
      <vt:lpstr>Office Theme</vt:lpstr>
      <vt:lpstr>Equation</vt:lpstr>
      <vt:lpstr>Clip</vt:lpstr>
      <vt:lpstr>Electrical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Root Mean Square (RMS) Value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Resistors in an AC Circuit</vt:lpstr>
      <vt:lpstr>Inductors in an AC Circuit</vt:lpstr>
      <vt:lpstr>PowerPoint Presentation</vt:lpstr>
      <vt:lpstr>Capacitors in an AC Circuit</vt:lpstr>
      <vt:lpstr>PowerPoint Presentation</vt:lpstr>
      <vt:lpstr>Memory Aid for AC Elements</vt:lpstr>
      <vt:lpstr>Frequency and AC Circuits</vt:lpstr>
      <vt:lpstr>PowerPoint Presentation</vt:lpstr>
      <vt:lpstr>PowerPoint Presentation</vt:lpstr>
      <vt:lpstr>PowerPoint Presentation</vt:lpstr>
      <vt:lpstr>AC Power Analysis</vt:lpstr>
      <vt:lpstr>PowerPoint Presentation</vt:lpstr>
      <vt:lpstr>Series RL Circuits</vt:lpstr>
      <vt:lpstr>Series RC Circuits</vt:lpstr>
      <vt:lpstr>PowerPoint Presentation</vt:lpstr>
      <vt:lpstr>PowerPoint Presentation</vt:lpstr>
      <vt:lpstr>Series RLC Circuits</vt:lpstr>
      <vt:lpstr>Resonance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CONCLUSION: AC Circuits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Admin</cp:lastModifiedBy>
  <cp:revision>521</cp:revision>
  <dcterms:created xsi:type="dcterms:W3CDTF">2013-03-22T05:31:22Z</dcterms:created>
  <dcterms:modified xsi:type="dcterms:W3CDTF">2022-06-15T09:08:50Z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  <property fmtid="{D5CDD505-2E9C-101B-9397-08002B2CF9AE}" pid="3" name="ContentTypeId">
    <vt:lpwstr>0x0101001183CBF1EAFBDF47BBEE5898F93C1B10</vt:lpwstr>
  </property>
</Properties>
</file>